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57" r:id="rId4"/>
    <p:sldId id="277" r:id="rId5"/>
    <p:sldId id="270" r:id="rId6"/>
    <p:sldId id="258" r:id="rId7"/>
    <p:sldId id="271" r:id="rId8"/>
    <p:sldId id="272" r:id="rId9"/>
    <p:sldId id="273" r:id="rId10"/>
    <p:sldId id="288" r:id="rId11"/>
    <p:sldId id="274" r:id="rId12"/>
    <p:sldId id="275" r:id="rId13"/>
    <p:sldId id="261" r:id="rId14"/>
    <p:sldId id="260" r:id="rId15"/>
    <p:sldId id="259" r:id="rId16"/>
    <p:sldId id="262" r:id="rId17"/>
    <p:sldId id="265" r:id="rId18"/>
    <p:sldId id="263" r:id="rId19"/>
    <p:sldId id="264" r:id="rId20"/>
    <p:sldId id="266" r:id="rId21"/>
    <p:sldId id="267" r:id="rId22"/>
    <p:sldId id="269" r:id="rId23"/>
    <p:sldId id="268" r:id="rId24"/>
    <p:sldId id="278" r:id="rId25"/>
    <p:sldId id="279" r:id="rId26"/>
    <p:sldId id="280" r:id="rId27"/>
    <p:sldId id="284" r:id="rId28"/>
    <p:sldId id="282" r:id="rId29"/>
    <p:sldId id="291" r:id="rId30"/>
    <p:sldId id="292" r:id="rId31"/>
    <p:sldId id="293" r:id="rId32"/>
    <p:sldId id="294" r:id="rId33"/>
    <p:sldId id="295" r:id="rId34"/>
    <p:sldId id="287" r:id="rId35"/>
    <p:sldId id="286" r:id="rId36"/>
    <p:sldId id="281" r:id="rId37"/>
    <p:sldId id="283" r:id="rId38"/>
    <p:sldId id="285" r:id="rId39"/>
    <p:sldId id="296" r:id="rId40"/>
    <p:sldId id="289" r:id="rId41"/>
    <p:sldId id="290" r:id="rId42"/>
    <p:sldId id="297" r:id="rId43"/>
    <p:sldId id="298" r:id="rId44"/>
    <p:sldId id="299" r:id="rId45"/>
    <p:sldId id="300" r:id="rId46"/>
    <p:sldId id="301" r:id="rId47"/>
    <p:sldId id="304" r:id="rId48"/>
    <p:sldId id="302" r:id="rId49"/>
    <p:sldId id="303" r:id="rId50"/>
    <p:sldId id="305" r:id="rId51"/>
    <p:sldId id="306" r:id="rId52"/>
    <p:sldId id="307" r:id="rId53"/>
    <p:sldId id="308" r:id="rId54"/>
    <p:sldId id="311" r:id="rId55"/>
    <p:sldId id="309" r:id="rId56"/>
    <p:sldId id="312" r:id="rId57"/>
  </p:sldIdLst>
  <p:sldSz cx="12192000" cy="6858000"/>
  <p:notesSz cx="7004050" cy="92900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0" autoAdjust="0"/>
    <p:restoredTop sz="94660"/>
  </p:normalViewPr>
  <p:slideViewPr>
    <p:cSldViewPr snapToGrid="0">
      <p:cViewPr varScale="1">
        <p:scale>
          <a:sx n="120" d="100"/>
          <a:sy n="120" d="100"/>
        </p:scale>
        <p:origin x="56" y="4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A05DF-C691-1348-6219-0A4FFFC029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49020C-AB2D-984D-1508-908EE85537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64A3A3-43D5-AABB-37FB-B93C8643F3AB}"/>
              </a:ext>
            </a:extLst>
          </p:cNvPr>
          <p:cNvSpPr>
            <a:spLocks noGrp="1"/>
          </p:cNvSpPr>
          <p:nvPr>
            <p:ph type="dt" sz="half" idx="10"/>
          </p:nvPr>
        </p:nvSpPr>
        <p:spPr/>
        <p:txBody>
          <a:bodyPr/>
          <a:lstStyle/>
          <a:p>
            <a:fld id="{CB1592CB-2847-4FCF-9B6F-80883E803C5F}" type="datetimeFigureOut">
              <a:rPr lang="en-US" smtClean="0"/>
              <a:t>12/13/2022</a:t>
            </a:fld>
            <a:endParaRPr lang="en-US"/>
          </a:p>
        </p:txBody>
      </p:sp>
      <p:sp>
        <p:nvSpPr>
          <p:cNvPr id="5" name="Footer Placeholder 4">
            <a:extLst>
              <a:ext uri="{FF2B5EF4-FFF2-40B4-BE49-F238E27FC236}">
                <a16:creationId xmlns:a16="http://schemas.microsoft.com/office/drawing/2014/main" id="{15B8C3BE-10C6-9561-3A18-605CAFB5A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6B894-C75C-E169-2AFB-1266A18AF52A}"/>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35448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AF1E-E79F-E009-90B8-4BE5D34AE0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D9AE86-04CF-C8B4-0CC4-5357E6C65C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0037E-56C9-A75E-A806-0B272ABDCE58}"/>
              </a:ext>
            </a:extLst>
          </p:cNvPr>
          <p:cNvSpPr>
            <a:spLocks noGrp="1"/>
          </p:cNvSpPr>
          <p:nvPr>
            <p:ph type="dt" sz="half" idx="10"/>
          </p:nvPr>
        </p:nvSpPr>
        <p:spPr/>
        <p:txBody>
          <a:bodyPr/>
          <a:lstStyle/>
          <a:p>
            <a:fld id="{CB1592CB-2847-4FCF-9B6F-80883E803C5F}" type="datetimeFigureOut">
              <a:rPr lang="en-US" smtClean="0"/>
              <a:t>12/13/2022</a:t>
            </a:fld>
            <a:endParaRPr lang="en-US"/>
          </a:p>
        </p:txBody>
      </p:sp>
      <p:sp>
        <p:nvSpPr>
          <p:cNvPr id="5" name="Footer Placeholder 4">
            <a:extLst>
              <a:ext uri="{FF2B5EF4-FFF2-40B4-BE49-F238E27FC236}">
                <a16:creationId xmlns:a16="http://schemas.microsoft.com/office/drawing/2014/main" id="{DD120F85-4DEE-D247-5667-A06A089C1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C386C0-1C54-7A3B-52CF-B2CC7D2FB3AA}"/>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8353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E73F8C-065D-78A2-096B-D5BF038EEE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98FAC6-97B9-96CD-2E0E-503816275B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31C75D-CFBF-5C72-C800-1C94B454355F}"/>
              </a:ext>
            </a:extLst>
          </p:cNvPr>
          <p:cNvSpPr>
            <a:spLocks noGrp="1"/>
          </p:cNvSpPr>
          <p:nvPr>
            <p:ph type="dt" sz="half" idx="10"/>
          </p:nvPr>
        </p:nvSpPr>
        <p:spPr/>
        <p:txBody>
          <a:bodyPr/>
          <a:lstStyle/>
          <a:p>
            <a:fld id="{CB1592CB-2847-4FCF-9B6F-80883E803C5F}" type="datetimeFigureOut">
              <a:rPr lang="en-US" smtClean="0"/>
              <a:t>12/13/2022</a:t>
            </a:fld>
            <a:endParaRPr lang="en-US"/>
          </a:p>
        </p:txBody>
      </p:sp>
      <p:sp>
        <p:nvSpPr>
          <p:cNvPr id="5" name="Footer Placeholder 4">
            <a:extLst>
              <a:ext uri="{FF2B5EF4-FFF2-40B4-BE49-F238E27FC236}">
                <a16:creationId xmlns:a16="http://schemas.microsoft.com/office/drawing/2014/main" id="{33B2AC24-5F25-8A3A-5B4F-BD48175BB6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85D11-A33E-7E20-CEAB-8E93AA9AFF88}"/>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09477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75F47-4754-CB09-0371-AADEAD2360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89D55-99D6-7B95-2639-051426ACD4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CB702-AB3B-CA1F-6F01-F5B81ABB74F8}"/>
              </a:ext>
            </a:extLst>
          </p:cNvPr>
          <p:cNvSpPr>
            <a:spLocks noGrp="1"/>
          </p:cNvSpPr>
          <p:nvPr>
            <p:ph type="dt" sz="half" idx="10"/>
          </p:nvPr>
        </p:nvSpPr>
        <p:spPr/>
        <p:txBody>
          <a:bodyPr/>
          <a:lstStyle/>
          <a:p>
            <a:fld id="{CB1592CB-2847-4FCF-9B6F-80883E803C5F}" type="datetimeFigureOut">
              <a:rPr lang="en-US" smtClean="0"/>
              <a:t>12/13/2022</a:t>
            </a:fld>
            <a:endParaRPr lang="en-US"/>
          </a:p>
        </p:txBody>
      </p:sp>
      <p:sp>
        <p:nvSpPr>
          <p:cNvPr id="5" name="Footer Placeholder 4">
            <a:extLst>
              <a:ext uri="{FF2B5EF4-FFF2-40B4-BE49-F238E27FC236}">
                <a16:creationId xmlns:a16="http://schemas.microsoft.com/office/drawing/2014/main" id="{D77A2E16-926B-BAFD-8256-A85F967463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7A843-F7DE-1ACB-3219-ADF7A9E0C9AA}"/>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1464530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4D97C-4A0B-BA9C-A266-52DC3BEF90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113D3A-B632-12BE-17AA-E666833DB4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E068A0-A8AB-3FB2-AD83-ABDFAFA117E6}"/>
              </a:ext>
            </a:extLst>
          </p:cNvPr>
          <p:cNvSpPr>
            <a:spLocks noGrp="1"/>
          </p:cNvSpPr>
          <p:nvPr>
            <p:ph type="dt" sz="half" idx="10"/>
          </p:nvPr>
        </p:nvSpPr>
        <p:spPr/>
        <p:txBody>
          <a:bodyPr/>
          <a:lstStyle/>
          <a:p>
            <a:fld id="{CB1592CB-2847-4FCF-9B6F-80883E803C5F}" type="datetimeFigureOut">
              <a:rPr lang="en-US" smtClean="0"/>
              <a:t>12/13/2022</a:t>
            </a:fld>
            <a:endParaRPr lang="en-US"/>
          </a:p>
        </p:txBody>
      </p:sp>
      <p:sp>
        <p:nvSpPr>
          <p:cNvPr id="5" name="Footer Placeholder 4">
            <a:extLst>
              <a:ext uri="{FF2B5EF4-FFF2-40B4-BE49-F238E27FC236}">
                <a16:creationId xmlns:a16="http://schemas.microsoft.com/office/drawing/2014/main" id="{087F7565-1B85-7B04-6F63-5C3D93515B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43E42-69AE-3633-79DC-E68F07F02BDB}"/>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413951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2AD9D-4E59-6D0F-505A-C8EF33A530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6C0703-3483-470C-6FC5-773578EBB5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0ED351-5F10-FF0F-9818-1F6425A149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950711-C84B-AF68-7B04-6EBF56F781E8}"/>
              </a:ext>
            </a:extLst>
          </p:cNvPr>
          <p:cNvSpPr>
            <a:spLocks noGrp="1"/>
          </p:cNvSpPr>
          <p:nvPr>
            <p:ph type="dt" sz="half" idx="10"/>
          </p:nvPr>
        </p:nvSpPr>
        <p:spPr/>
        <p:txBody>
          <a:bodyPr/>
          <a:lstStyle/>
          <a:p>
            <a:fld id="{CB1592CB-2847-4FCF-9B6F-80883E803C5F}" type="datetimeFigureOut">
              <a:rPr lang="en-US" smtClean="0"/>
              <a:t>12/13/2022</a:t>
            </a:fld>
            <a:endParaRPr lang="en-US"/>
          </a:p>
        </p:txBody>
      </p:sp>
      <p:sp>
        <p:nvSpPr>
          <p:cNvPr id="6" name="Footer Placeholder 5">
            <a:extLst>
              <a:ext uri="{FF2B5EF4-FFF2-40B4-BE49-F238E27FC236}">
                <a16:creationId xmlns:a16="http://schemas.microsoft.com/office/drawing/2014/main" id="{F162BF58-26A2-38B7-F5D5-3C763B8478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51E6E1-5ADB-5D95-9780-21A07D7B8EB9}"/>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064013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44CEC-F294-7EB1-6D1D-4122329A5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6262F-B94C-7153-3B31-3E47C22409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9BB66-8C8E-142B-5508-419D6266EA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D19CAF-ED4B-F031-D44A-F3B55B4055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9653F5-574D-C342-9748-FE995B4713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5FBCEA-0024-ED04-34DF-0FEEED9792E3}"/>
              </a:ext>
            </a:extLst>
          </p:cNvPr>
          <p:cNvSpPr>
            <a:spLocks noGrp="1"/>
          </p:cNvSpPr>
          <p:nvPr>
            <p:ph type="dt" sz="half" idx="10"/>
          </p:nvPr>
        </p:nvSpPr>
        <p:spPr/>
        <p:txBody>
          <a:bodyPr/>
          <a:lstStyle/>
          <a:p>
            <a:fld id="{CB1592CB-2847-4FCF-9B6F-80883E803C5F}" type="datetimeFigureOut">
              <a:rPr lang="en-US" smtClean="0"/>
              <a:t>12/13/2022</a:t>
            </a:fld>
            <a:endParaRPr lang="en-US"/>
          </a:p>
        </p:txBody>
      </p:sp>
      <p:sp>
        <p:nvSpPr>
          <p:cNvPr id="8" name="Footer Placeholder 7">
            <a:extLst>
              <a:ext uri="{FF2B5EF4-FFF2-40B4-BE49-F238E27FC236}">
                <a16:creationId xmlns:a16="http://schemas.microsoft.com/office/drawing/2014/main" id="{985C2A6F-B756-4069-0148-5B4F40F154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738C76-8B1A-BC30-D643-BE4BA29E29B1}"/>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62032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D108-C9B7-9FC0-AA77-E662381126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6BC5AB-A843-C0BD-29F8-A812AAD37B5B}"/>
              </a:ext>
            </a:extLst>
          </p:cNvPr>
          <p:cNvSpPr>
            <a:spLocks noGrp="1"/>
          </p:cNvSpPr>
          <p:nvPr>
            <p:ph type="dt" sz="half" idx="10"/>
          </p:nvPr>
        </p:nvSpPr>
        <p:spPr/>
        <p:txBody>
          <a:bodyPr/>
          <a:lstStyle/>
          <a:p>
            <a:fld id="{CB1592CB-2847-4FCF-9B6F-80883E803C5F}" type="datetimeFigureOut">
              <a:rPr lang="en-US" smtClean="0"/>
              <a:t>12/13/2022</a:t>
            </a:fld>
            <a:endParaRPr lang="en-US"/>
          </a:p>
        </p:txBody>
      </p:sp>
      <p:sp>
        <p:nvSpPr>
          <p:cNvPr id="4" name="Footer Placeholder 3">
            <a:extLst>
              <a:ext uri="{FF2B5EF4-FFF2-40B4-BE49-F238E27FC236}">
                <a16:creationId xmlns:a16="http://schemas.microsoft.com/office/drawing/2014/main" id="{A3DB3364-BA68-4346-4289-31EBC6CF65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1965B1-A8CA-43B5-04D0-33102CB63D4E}"/>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935657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6FD367-6A89-DB1E-44D9-8D1CC5AD871E}"/>
              </a:ext>
            </a:extLst>
          </p:cNvPr>
          <p:cNvSpPr>
            <a:spLocks noGrp="1"/>
          </p:cNvSpPr>
          <p:nvPr>
            <p:ph type="dt" sz="half" idx="10"/>
          </p:nvPr>
        </p:nvSpPr>
        <p:spPr/>
        <p:txBody>
          <a:bodyPr/>
          <a:lstStyle/>
          <a:p>
            <a:fld id="{CB1592CB-2847-4FCF-9B6F-80883E803C5F}" type="datetimeFigureOut">
              <a:rPr lang="en-US" smtClean="0"/>
              <a:t>12/13/2022</a:t>
            </a:fld>
            <a:endParaRPr lang="en-US"/>
          </a:p>
        </p:txBody>
      </p:sp>
      <p:sp>
        <p:nvSpPr>
          <p:cNvPr id="3" name="Footer Placeholder 2">
            <a:extLst>
              <a:ext uri="{FF2B5EF4-FFF2-40B4-BE49-F238E27FC236}">
                <a16:creationId xmlns:a16="http://schemas.microsoft.com/office/drawing/2014/main" id="{F3136E2B-E285-4BFF-8F14-B85CF0CC23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F43117-8F01-134C-CE80-7663F6D12D96}"/>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017094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241E-C6F5-7731-E08B-8E2880785F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8BA00-A482-5C40-D291-8F1D7C83F5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96A268-4669-3B99-F3CD-D2E95F4C3E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04013D-144C-8412-2909-479D6220AEE8}"/>
              </a:ext>
            </a:extLst>
          </p:cNvPr>
          <p:cNvSpPr>
            <a:spLocks noGrp="1"/>
          </p:cNvSpPr>
          <p:nvPr>
            <p:ph type="dt" sz="half" idx="10"/>
          </p:nvPr>
        </p:nvSpPr>
        <p:spPr/>
        <p:txBody>
          <a:bodyPr/>
          <a:lstStyle/>
          <a:p>
            <a:fld id="{CB1592CB-2847-4FCF-9B6F-80883E803C5F}" type="datetimeFigureOut">
              <a:rPr lang="en-US" smtClean="0"/>
              <a:t>12/13/2022</a:t>
            </a:fld>
            <a:endParaRPr lang="en-US"/>
          </a:p>
        </p:txBody>
      </p:sp>
      <p:sp>
        <p:nvSpPr>
          <p:cNvPr id="6" name="Footer Placeholder 5">
            <a:extLst>
              <a:ext uri="{FF2B5EF4-FFF2-40B4-BE49-F238E27FC236}">
                <a16:creationId xmlns:a16="http://schemas.microsoft.com/office/drawing/2014/main" id="{26AD96EE-3A94-E765-AB16-A852FE9DA0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88934A-C750-3A4C-0B70-81B5C2814489}"/>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1429932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8288-9F8E-24CB-78C1-F14862929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7CFBAC-CDD9-6264-0FC6-1A6AE0DD5E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7FE6AC-4E14-00EB-5CF1-EFEBE6BED2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A042FF-85D0-1C6D-EFDD-6CE47F4D9DF0}"/>
              </a:ext>
            </a:extLst>
          </p:cNvPr>
          <p:cNvSpPr>
            <a:spLocks noGrp="1"/>
          </p:cNvSpPr>
          <p:nvPr>
            <p:ph type="dt" sz="half" idx="10"/>
          </p:nvPr>
        </p:nvSpPr>
        <p:spPr/>
        <p:txBody>
          <a:bodyPr/>
          <a:lstStyle/>
          <a:p>
            <a:fld id="{CB1592CB-2847-4FCF-9B6F-80883E803C5F}" type="datetimeFigureOut">
              <a:rPr lang="en-US" smtClean="0"/>
              <a:t>12/13/2022</a:t>
            </a:fld>
            <a:endParaRPr lang="en-US"/>
          </a:p>
        </p:txBody>
      </p:sp>
      <p:sp>
        <p:nvSpPr>
          <p:cNvPr id="6" name="Footer Placeholder 5">
            <a:extLst>
              <a:ext uri="{FF2B5EF4-FFF2-40B4-BE49-F238E27FC236}">
                <a16:creationId xmlns:a16="http://schemas.microsoft.com/office/drawing/2014/main" id="{35389D6E-FEE7-05FC-4F41-A43DCDB2E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6715C6-432A-100B-EBE9-16E5222F19FE}"/>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147186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3A4B28-DDE5-61ED-BEE9-1B0157A617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22E367-EBED-9F8D-9AAA-33D0870C87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6C8B42-8905-A779-5C9C-7F28D9D430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1592CB-2847-4FCF-9B6F-80883E803C5F}" type="datetimeFigureOut">
              <a:rPr lang="en-US" smtClean="0"/>
              <a:t>12/13/2022</a:t>
            </a:fld>
            <a:endParaRPr lang="en-US"/>
          </a:p>
        </p:txBody>
      </p:sp>
      <p:sp>
        <p:nvSpPr>
          <p:cNvPr id="5" name="Footer Placeholder 4">
            <a:extLst>
              <a:ext uri="{FF2B5EF4-FFF2-40B4-BE49-F238E27FC236}">
                <a16:creationId xmlns:a16="http://schemas.microsoft.com/office/drawing/2014/main" id="{13641490-409F-F79E-B20C-7AFF00C5D6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49771A-8DBA-E1B5-65F9-BECAA52743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C75974-AA76-419E-9BFE-F425BB779346}" type="slidenum">
              <a:rPr lang="en-US" smtClean="0"/>
              <a:t>‹#›</a:t>
            </a:fld>
            <a:endParaRPr lang="en-US"/>
          </a:p>
        </p:txBody>
      </p:sp>
    </p:spTree>
    <p:extLst>
      <p:ext uri="{BB962C8B-B14F-4D97-AF65-F5344CB8AC3E}">
        <p14:creationId xmlns:p14="http://schemas.microsoft.com/office/powerpoint/2010/main" val="2696306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ww.farnell.com/datasheets/1641341.pdf"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8" Type="http://schemas.openxmlformats.org/officeDocument/2006/relationships/image" Target="../media/image47.gif"/><Relationship Id="rId3" Type="http://schemas.openxmlformats.org/officeDocument/2006/relationships/image" Target="../media/image42.gif"/><Relationship Id="rId7" Type="http://schemas.openxmlformats.org/officeDocument/2006/relationships/image" Target="../media/image46.gif"/><Relationship Id="rId2" Type="http://schemas.openxmlformats.org/officeDocument/2006/relationships/image" Target="../media/image41.gif"/><Relationship Id="rId1" Type="http://schemas.openxmlformats.org/officeDocument/2006/relationships/slideLayout" Target="../slideLayouts/slideLayout6.xml"/><Relationship Id="rId6" Type="http://schemas.openxmlformats.org/officeDocument/2006/relationships/image" Target="../media/image45.gif"/><Relationship Id="rId5" Type="http://schemas.openxmlformats.org/officeDocument/2006/relationships/image" Target="../media/image44.gif"/><Relationship Id="rId4" Type="http://schemas.openxmlformats.org/officeDocument/2006/relationships/image" Target="../media/image4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FFB6-1B2F-BA72-10BF-5970E11B70E1}"/>
              </a:ext>
            </a:extLst>
          </p:cNvPr>
          <p:cNvSpPr>
            <a:spLocks noGrp="1"/>
          </p:cNvSpPr>
          <p:nvPr>
            <p:ph type="ctrTitle"/>
          </p:nvPr>
        </p:nvSpPr>
        <p:spPr/>
        <p:txBody>
          <a:bodyPr/>
          <a:lstStyle/>
          <a:p>
            <a:r>
              <a:rPr lang="en-US" dirty="0"/>
              <a:t>PINBALL MACHINE </a:t>
            </a:r>
            <a:r>
              <a:rPr lang="en-US" sz="4800" dirty="0"/>
              <a:t>DEVELOPMENT NOTES</a:t>
            </a:r>
            <a:endParaRPr lang="en-US" dirty="0"/>
          </a:p>
        </p:txBody>
      </p:sp>
      <p:sp>
        <p:nvSpPr>
          <p:cNvPr id="3" name="Subtitle 2">
            <a:extLst>
              <a:ext uri="{FF2B5EF4-FFF2-40B4-BE49-F238E27FC236}">
                <a16:creationId xmlns:a16="http://schemas.microsoft.com/office/drawing/2014/main" id="{76F72736-D892-7F68-43FF-FF45A0D60BF8}"/>
              </a:ext>
            </a:extLst>
          </p:cNvPr>
          <p:cNvSpPr>
            <a:spLocks noGrp="1"/>
          </p:cNvSpPr>
          <p:nvPr>
            <p:ph type="subTitle" idx="1"/>
          </p:nvPr>
        </p:nvSpPr>
        <p:spPr/>
        <p:txBody>
          <a:bodyPr/>
          <a:lstStyle/>
          <a:p>
            <a:r>
              <a:rPr lang="en-US" dirty="0"/>
              <a:t>EPIC </a:t>
            </a:r>
            <a:r>
              <a:rPr lang="en-US" dirty="0" err="1"/>
              <a:t>Robotz</a:t>
            </a:r>
            <a:r>
              <a:rPr lang="en-US" dirty="0"/>
              <a:t>, Fall 2022 Project</a:t>
            </a:r>
          </a:p>
        </p:txBody>
      </p:sp>
    </p:spTree>
    <p:extLst>
      <p:ext uri="{BB962C8B-B14F-4D97-AF65-F5344CB8AC3E}">
        <p14:creationId xmlns:p14="http://schemas.microsoft.com/office/powerpoint/2010/main" val="4049742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D8ECC-983A-3248-D039-4B9497163A5C}"/>
              </a:ext>
            </a:extLst>
          </p:cNvPr>
          <p:cNvSpPr>
            <a:spLocks noGrp="1"/>
          </p:cNvSpPr>
          <p:nvPr>
            <p:ph type="title"/>
          </p:nvPr>
        </p:nvSpPr>
        <p:spPr/>
        <p:txBody>
          <a:bodyPr/>
          <a:lstStyle/>
          <a:p>
            <a:r>
              <a:rPr lang="en-US" dirty="0"/>
              <a:t>Building a MOSFET Switch</a:t>
            </a:r>
          </a:p>
        </p:txBody>
      </p:sp>
      <p:sp>
        <p:nvSpPr>
          <p:cNvPr id="3" name="Rectangle 2">
            <a:extLst>
              <a:ext uri="{FF2B5EF4-FFF2-40B4-BE49-F238E27FC236}">
                <a16:creationId xmlns:a16="http://schemas.microsoft.com/office/drawing/2014/main" id="{E9BF966E-8914-2DFC-37C7-086FEC45FB9E}"/>
              </a:ext>
            </a:extLst>
          </p:cNvPr>
          <p:cNvSpPr/>
          <p:nvPr/>
        </p:nvSpPr>
        <p:spPr>
          <a:xfrm>
            <a:off x="8748295" y="2245895"/>
            <a:ext cx="513347" cy="6363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28E08D0-9997-0994-D24D-754EB03A3ABE}"/>
              </a:ext>
            </a:extLst>
          </p:cNvPr>
          <p:cNvSpPr/>
          <p:nvPr/>
        </p:nvSpPr>
        <p:spPr>
          <a:xfrm>
            <a:off x="8748295" y="2049517"/>
            <a:ext cx="513347" cy="196378"/>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81DEAE8-3B2B-11EB-62B4-CBFE532F2C3E}"/>
              </a:ext>
            </a:extLst>
          </p:cNvPr>
          <p:cNvCxnSpPr>
            <a:cxnSpLocks/>
          </p:cNvCxnSpPr>
          <p:nvPr/>
        </p:nvCxnSpPr>
        <p:spPr>
          <a:xfrm>
            <a:off x="8847608" y="2882232"/>
            <a:ext cx="0" cy="33393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4661FFE-8AFA-BEEF-8F99-E5FC40ADF50B}"/>
              </a:ext>
            </a:extLst>
          </p:cNvPr>
          <p:cNvCxnSpPr>
            <a:cxnSpLocks/>
          </p:cNvCxnSpPr>
          <p:nvPr/>
        </p:nvCxnSpPr>
        <p:spPr>
          <a:xfrm>
            <a:off x="9018927" y="2882232"/>
            <a:ext cx="0" cy="33393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929C2E-D8A3-B187-2323-1E395FAC5294}"/>
              </a:ext>
            </a:extLst>
          </p:cNvPr>
          <p:cNvCxnSpPr>
            <a:cxnSpLocks/>
          </p:cNvCxnSpPr>
          <p:nvPr/>
        </p:nvCxnSpPr>
        <p:spPr>
          <a:xfrm>
            <a:off x="9177633" y="2882232"/>
            <a:ext cx="0" cy="33393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DDCA13B-FCB8-7498-7E51-C85131DA23FB}"/>
              </a:ext>
            </a:extLst>
          </p:cNvPr>
          <p:cNvSpPr txBox="1"/>
          <p:nvPr/>
        </p:nvSpPr>
        <p:spPr>
          <a:xfrm>
            <a:off x="9064250" y="3183058"/>
            <a:ext cx="248786" cy="261610"/>
          </a:xfrm>
          <a:prstGeom prst="rect">
            <a:avLst/>
          </a:prstGeom>
          <a:noFill/>
        </p:spPr>
        <p:txBody>
          <a:bodyPr wrap="none" rtlCol="0">
            <a:spAutoFit/>
          </a:bodyPr>
          <a:lstStyle/>
          <a:p>
            <a:r>
              <a:rPr lang="en-US" sz="1100" dirty="0"/>
              <a:t>S</a:t>
            </a:r>
          </a:p>
        </p:txBody>
      </p:sp>
      <p:sp>
        <p:nvSpPr>
          <p:cNvPr id="11" name="TextBox 10">
            <a:extLst>
              <a:ext uri="{FF2B5EF4-FFF2-40B4-BE49-F238E27FC236}">
                <a16:creationId xmlns:a16="http://schemas.microsoft.com/office/drawing/2014/main" id="{295C49E6-98D1-F2BC-4CFB-F90B98A4439E}"/>
              </a:ext>
            </a:extLst>
          </p:cNvPr>
          <p:cNvSpPr txBox="1"/>
          <p:nvPr/>
        </p:nvSpPr>
        <p:spPr>
          <a:xfrm>
            <a:off x="8883313" y="3183058"/>
            <a:ext cx="271228" cy="261610"/>
          </a:xfrm>
          <a:prstGeom prst="rect">
            <a:avLst/>
          </a:prstGeom>
          <a:noFill/>
        </p:spPr>
        <p:txBody>
          <a:bodyPr wrap="none" rtlCol="0">
            <a:spAutoFit/>
          </a:bodyPr>
          <a:lstStyle/>
          <a:p>
            <a:r>
              <a:rPr lang="en-US" sz="1100" dirty="0"/>
              <a:t>D</a:t>
            </a:r>
          </a:p>
        </p:txBody>
      </p:sp>
      <p:sp>
        <p:nvSpPr>
          <p:cNvPr id="12" name="TextBox 11">
            <a:extLst>
              <a:ext uri="{FF2B5EF4-FFF2-40B4-BE49-F238E27FC236}">
                <a16:creationId xmlns:a16="http://schemas.microsoft.com/office/drawing/2014/main" id="{D2110110-9D13-5F4D-CBF2-E2EB636720D3}"/>
              </a:ext>
            </a:extLst>
          </p:cNvPr>
          <p:cNvSpPr txBox="1"/>
          <p:nvPr/>
        </p:nvSpPr>
        <p:spPr>
          <a:xfrm>
            <a:off x="8710391" y="3167390"/>
            <a:ext cx="274434" cy="261610"/>
          </a:xfrm>
          <a:prstGeom prst="rect">
            <a:avLst/>
          </a:prstGeom>
          <a:noFill/>
        </p:spPr>
        <p:txBody>
          <a:bodyPr wrap="none" rtlCol="0">
            <a:spAutoFit/>
          </a:bodyPr>
          <a:lstStyle/>
          <a:p>
            <a:r>
              <a:rPr lang="en-US" sz="1100" dirty="0"/>
              <a:t>G</a:t>
            </a:r>
          </a:p>
        </p:txBody>
      </p:sp>
      <p:cxnSp>
        <p:nvCxnSpPr>
          <p:cNvPr id="16" name="Straight Connector 15">
            <a:extLst>
              <a:ext uri="{FF2B5EF4-FFF2-40B4-BE49-F238E27FC236}">
                <a16:creationId xmlns:a16="http://schemas.microsoft.com/office/drawing/2014/main" id="{C4E9C2F3-828D-D404-A7C0-656386A6100D}"/>
              </a:ext>
            </a:extLst>
          </p:cNvPr>
          <p:cNvCxnSpPr>
            <a:cxnSpLocks/>
          </p:cNvCxnSpPr>
          <p:nvPr/>
        </p:nvCxnSpPr>
        <p:spPr>
          <a:xfrm>
            <a:off x="9018927" y="3381179"/>
            <a:ext cx="0" cy="304530"/>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6E54D8-E147-E78A-7EC2-A19082102239}"/>
              </a:ext>
            </a:extLst>
          </p:cNvPr>
          <p:cNvCxnSpPr>
            <a:cxnSpLocks/>
          </p:cNvCxnSpPr>
          <p:nvPr/>
        </p:nvCxnSpPr>
        <p:spPr>
          <a:xfrm>
            <a:off x="9004968" y="3685709"/>
            <a:ext cx="1542985" cy="6306"/>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00309D6E-97A4-3D76-5314-02607F0051DA}"/>
              </a:ext>
            </a:extLst>
          </p:cNvPr>
          <p:cNvPicPr>
            <a:picLocks noChangeAspect="1"/>
          </p:cNvPicPr>
          <p:nvPr/>
        </p:nvPicPr>
        <p:blipFill>
          <a:blip r:embed="rId2"/>
          <a:stretch>
            <a:fillRect/>
          </a:stretch>
        </p:blipFill>
        <p:spPr>
          <a:xfrm rot="19355567">
            <a:off x="10145058" y="4172921"/>
            <a:ext cx="1186771" cy="1432538"/>
          </a:xfrm>
          <a:prstGeom prst="rect">
            <a:avLst/>
          </a:prstGeom>
        </p:spPr>
      </p:pic>
      <p:cxnSp>
        <p:nvCxnSpPr>
          <p:cNvPr id="21" name="Straight Connector 20">
            <a:extLst>
              <a:ext uri="{FF2B5EF4-FFF2-40B4-BE49-F238E27FC236}">
                <a16:creationId xmlns:a16="http://schemas.microsoft.com/office/drawing/2014/main" id="{94EC0A24-FC75-E9B5-A807-28215FA3A914}"/>
              </a:ext>
            </a:extLst>
          </p:cNvPr>
          <p:cNvCxnSpPr>
            <a:cxnSpLocks/>
          </p:cNvCxnSpPr>
          <p:nvPr/>
        </p:nvCxnSpPr>
        <p:spPr>
          <a:xfrm flipH="1">
            <a:off x="10711099" y="4426957"/>
            <a:ext cx="27344" cy="1803575"/>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B339DA-CC1A-16F7-9CC5-4BD8C92F36D0}"/>
              </a:ext>
            </a:extLst>
          </p:cNvPr>
          <p:cNvCxnSpPr>
            <a:cxnSpLocks/>
          </p:cNvCxnSpPr>
          <p:nvPr/>
        </p:nvCxnSpPr>
        <p:spPr>
          <a:xfrm flipH="1" flipV="1">
            <a:off x="10547953" y="3685709"/>
            <a:ext cx="286110" cy="467196"/>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5781A54-6CA3-07F0-D26D-0797818A7B5F}"/>
              </a:ext>
            </a:extLst>
          </p:cNvPr>
          <p:cNvSpPr/>
          <p:nvPr/>
        </p:nvSpPr>
        <p:spPr>
          <a:xfrm rot="17899262">
            <a:off x="10499385" y="4187693"/>
            <a:ext cx="287185" cy="61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4A5CEC23-30E4-E7E4-2354-97D5FA37707D}"/>
              </a:ext>
            </a:extLst>
          </p:cNvPr>
          <p:cNvCxnSpPr>
            <a:cxnSpLocks/>
            <a:endCxn id="25" idx="3"/>
          </p:cNvCxnSpPr>
          <p:nvPr/>
        </p:nvCxnSpPr>
        <p:spPr>
          <a:xfrm flipH="1" flipV="1">
            <a:off x="10711099" y="4091848"/>
            <a:ext cx="122964" cy="765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9EA71CA-9280-321D-642C-6886E13E1590}"/>
              </a:ext>
            </a:extLst>
          </p:cNvPr>
          <p:cNvCxnSpPr>
            <a:cxnSpLocks/>
            <a:endCxn id="25" idx="1"/>
          </p:cNvCxnSpPr>
          <p:nvPr/>
        </p:nvCxnSpPr>
        <p:spPr>
          <a:xfrm flipH="1" flipV="1">
            <a:off x="10574856" y="4344658"/>
            <a:ext cx="136243" cy="700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35F4F7-2355-3265-773D-4013EC82E52C}"/>
              </a:ext>
            </a:extLst>
          </p:cNvPr>
          <p:cNvCxnSpPr>
            <a:cxnSpLocks/>
          </p:cNvCxnSpPr>
          <p:nvPr/>
        </p:nvCxnSpPr>
        <p:spPr>
          <a:xfrm>
            <a:off x="9181868" y="3381179"/>
            <a:ext cx="6775" cy="2849353"/>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5B9ED14-8214-1247-FCCC-7D6D8FE33CB3}"/>
              </a:ext>
            </a:extLst>
          </p:cNvPr>
          <p:cNvCxnSpPr>
            <a:cxnSpLocks/>
          </p:cNvCxnSpPr>
          <p:nvPr/>
        </p:nvCxnSpPr>
        <p:spPr>
          <a:xfrm>
            <a:off x="8847608" y="3390723"/>
            <a:ext cx="0" cy="70112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353C0B9-A85F-09B3-A7F0-289CDB67D031}"/>
              </a:ext>
            </a:extLst>
          </p:cNvPr>
          <p:cNvCxnSpPr>
            <a:cxnSpLocks/>
          </p:cNvCxnSpPr>
          <p:nvPr/>
        </p:nvCxnSpPr>
        <p:spPr>
          <a:xfrm>
            <a:off x="5858466" y="4077350"/>
            <a:ext cx="2989142" cy="1449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0EDBFDC-6177-84C5-42B8-5475EFEBE193}"/>
              </a:ext>
            </a:extLst>
          </p:cNvPr>
          <p:cNvCxnSpPr>
            <a:cxnSpLocks/>
          </p:cNvCxnSpPr>
          <p:nvPr/>
        </p:nvCxnSpPr>
        <p:spPr>
          <a:xfrm>
            <a:off x="2060315" y="4084599"/>
            <a:ext cx="2989142" cy="1449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6DF8F226-FE11-547E-EFB1-D8AD8728A382}"/>
              </a:ext>
            </a:extLst>
          </p:cNvPr>
          <p:cNvSpPr/>
          <p:nvPr/>
        </p:nvSpPr>
        <p:spPr>
          <a:xfrm>
            <a:off x="5051124" y="4001288"/>
            <a:ext cx="807341" cy="1891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45A4070-B78B-F0C9-62C1-E833E57D0851}"/>
              </a:ext>
            </a:extLst>
          </p:cNvPr>
          <p:cNvSpPr/>
          <p:nvPr/>
        </p:nvSpPr>
        <p:spPr>
          <a:xfrm rot="5400000">
            <a:off x="6149455" y="4889190"/>
            <a:ext cx="807341" cy="1891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9CBA3B96-875A-21FC-BAD1-9D15A0B4F445}"/>
              </a:ext>
            </a:extLst>
          </p:cNvPr>
          <p:cNvCxnSpPr>
            <a:cxnSpLocks/>
            <a:endCxn id="88" idx="1"/>
          </p:cNvCxnSpPr>
          <p:nvPr/>
        </p:nvCxnSpPr>
        <p:spPr>
          <a:xfrm>
            <a:off x="6553125" y="4091848"/>
            <a:ext cx="0" cy="48826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D1AAD62-FFC5-C7FD-E289-E2BBFE125C92}"/>
              </a:ext>
            </a:extLst>
          </p:cNvPr>
          <p:cNvCxnSpPr>
            <a:cxnSpLocks/>
          </p:cNvCxnSpPr>
          <p:nvPr/>
        </p:nvCxnSpPr>
        <p:spPr>
          <a:xfrm>
            <a:off x="6553125" y="5875719"/>
            <a:ext cx="262450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4ACFF432-E9DD-BA2B-4603-31C9BB6FF252}"/>
              </a:ext>
            </a:extLst>
          </p:cNvPr>
          <p:cNvSpPr txBox="1"/>
          <p:nvPr/>
        </p:nvSpPr>
        <p:spPr>
          <a:xfrm>
            <a:off x="5186932" y="3631956"/>
            <a:ext cx="535724" cy="369332"/>
          </a:xfrm>
          <a:prstGeom prst="rect">
            <a:avLst/>
          </a:prstGeom>
          <a:noFill/>
        </p:spPr>
        <p:txBody>
          <a:bodyPr wrap="none" rtlCol="0">
            <a:spAutoFit/>
          </a:bodyPr>
          <a:lstStyle/>
          <a:p>
            <a:r>
              <a:rPr lang="en-US" dirty="0"/>
              <a:t>100</a:t>
            </a:r>
          </a:p>
        </p:txBody>
      </p:sp>
      <p:sp>
        <p:nvSpPr>
          <p:cNvPr id="95" name="TextBox 94">
            <a:extLst>
              <a:ext uri="{FF2B5EF4-FFF2-40B4-BE49-F238E27FC236}">
                <a16:creationId xmlns:a16="http://schemas.microsoft.com/office/drawing/2014/main" id="{A6607A70-443E-A4DE-2FE2-B73AD6BEE50C}"/>
              </a:ext>
            </a:extLst>
          </p:cNvPr>
          <p:cNvSpPr txBox="1"/>
          <p:nvPr/>
        </p:nvSpPr>
        <p:spPr>
          <a:xfrm>
            <a:off x="6647719" y="4799117"/>
            <a:ext cx="655949" cy="369332"/>
          </a:xfrm>
          <a:prstGeom prst="rect">
            <a:avLst/>
          </a:prstGeom>
          <a:noFill/>
        </p:spPr>
        <p:txBody>
          <a:bodyPr wrap="none" rtlCol="0">
            <a:spAutoFit/>
          </a:bodyPr>
          <a:lstStyle/>
          <a:p>
            <a:r>
              <a:rPr lang="en-US" dirty="0"/>
              <a:t>100K</a:t>
            </a:r>
          </a:p>
        </p:txBody>
      </p:sp>
      <p:cxnSp>
        <p:nvCxnSpPr>
          <p:cNvPr id="99" name="Straight Connector 98">
            <a:extLst>
              <a:ext uri="{FF2B5EF4-FFF2-40B4-BE49-F238E27FC236}">
                <a16:creationId xmlns:a16="http://schemas.microsoft.com/office/drawing/2014/main" id="{64752EA3-B50E-82E6-E297-6169882E8D01}"/>
              </a:ext>
            </a:extLst>
          </p:cNvPr>
          <p:cNvCxnSpPr>
            <a:cxnSpLocks/>
          </p:cNvCxnSpPr>
          <p:nvPr/>
        </p:nvCxnSpPr>
        <p:spPr>
          <a:xfrm>
            <a:off x="6553125" y="5387454"/>
            <a:ext cx="0" cy="488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34571018-6662-DE74-B785-17AE86E91881}"/>
              </a:ext>
            </a:extLst>
          </p:cNvPr>
          <p:cNvSpPr txBox="1"/>
          <p:nvPr/>
        </p:nvSpPr>
        <p:spPr>
          <a:xfrm>
            <a:off x="10772581" y="5963260"/>
            <a:ext cx="691215" cy="369332"/>
          </a:xfrm>
          <a:prstGeom prst="rect">
            <a:avLst/>
          </a:prstGeom>
          <a:noFill/>
        </p:spPr>
        <p:txBody>
          <a:bodyPr wrap="none" rtlCol="0">
            <a:spAutoFit/>
          </a:bodyPr>
          <a:lstStyle/>
          <a:p>
            <a:r>
              <a:rPr lang="en-US" dirty="0"/>
              <a:t>+ 48v</a:t>
            </a:r>
          </a:p>
        </p:txBody>
      </p:sp>
      <p:sp>
        <p:nvSpPr>
          <p:cNvPr id="105" name="TextBox 104">
            <a:extLst>
              <a:ext uri="{FF2B5EF4-FFF2-40B4-BE49-F238E27FC236}">
                <a16:creationId xmlns:a16="http://schemas.microsoft.com/office/drawing/2014/main" id="{DA4D4CF5-8FD1-2EE1-F305-3D7A6BC998BE}"/>
              </a:ext>
            </a:extLst>
          </p:cNvPr>
          <p:cNvSpPr txBox="1"/>
          <p:nvPr/>
        </p:nvSpPr>
        <p:spPr>
          <a:xfrm>
            <a:off x="9196897" y="5961089"/>
            <a:ext cx="574196" cy="369332"/>
          </a:xfrm>
          <a:prstGeom prst="rect">
            <a:avLst/>
          </a:prstGeom>
          <a:noFill/>
        </p:spPr>
        <p:txBody>
          <a:bodyPr wrap="none" rtlCol="0">
            <a:spAutoFit/>
          </a:bodyPr>
          <a:lstStyle/>
          <a:p>
            <a:r>
              <a:rPr lang="en-US" dirty="0" err="1"/>
              <a:t>Gnd</a:t>
            </a:r>
            <a:endParaRPr lang="en-US" dirty="0"/>
          </a:p>
        </p:txBody>
      </p:sp>
      <p:sp>
        <p:nvSpPr>
          <p:cNvPr id="106" name="TextBox 105">
            <a:extLst>
              <a:ext uri="{FF2B5EF4-FFF2-40B4-BE49-F238E27FC236}">
                <a16:creationId xmlns:a16="http://schemas.microsoft.com/office/drawing/2014/main" id="{698F82D1-7C59-4ADC-51AB-4394F61871C4}"/>
              </a:ext>
            </a:extLst>
          </p:cNvPr>
          <p:cNvSpPr txBox="1"/>
          <p:nvPr/>
        </p:nvSpPr>
        <p:spPr>
          <a:xfrm>
            <a:off x="2024611" y="3775096"/>
            <a:ext cx="2186881" cy="369332"/>
          </a:xfrm>
          <a:prstGeom prst="rect">
            <a:avLst/>
          </a:prstGeom>
          <a:noFill/>
        </p:spPr>
        <p:txBody>
          <a:bodyPr wrap="none" rtlCol="0">
            <a:spAutoFit/>
          </a:bodyPr>
          <a:lstStyle/>
          <a:p>
            <a:r>
              <a:rPr lang="en-US" dirty="0"/>
              <a:t>From Microprocessor</a:t>
            </a:r>
          </a:p>
        </p:txBody>
      </p:sp>
      <p:sp>
        <p:nvSpPr>
          <p:cNvPr id="107" name="TextBox 106">
            <a:extLst>
              <a:ext uri="{FF2B5EF4-FFF2-40B4-BE49-F238E27FC236}">
                <a16:creationId xmlns:a16="http://schemas.microsoft.com/office/drawing/2014/main" id="{FA5C17DE-DFD9-F9C6-C5EE-73742598974B}"/>
              </a:ext>
            </a:extLst>
          </p:cNvPr>
          <p:cNvSpPr txBox="1"/>
          <p:nvPr/>
        </p:nvSpPr>
        <p:spPr>
          <a:xfrm>
            <a:off x="2071762" y="4242291"/>
            <a:ext cx="2459841" cy="1477328"/>
          </a:xfrm>
          <a:prstGeom prst="rect">
            <a:avLst/>
          </a:prstGeom>
          <a:noFill/>
        </p:spPr>
        <p:txBody>
          <a:bodyPr wrap="none" rtlCol="0">
            <a:spAutoFit/>
          </a:bodyPr>
          <a:lstStyle/>
          <a:p>
            <a:r>
              <a:rPr lang="en-US" dirty="0"/>
              <a:t>+5v = On</a:t>
            </a:r>
          </a:p>
          <a:p>
            <a:r>
              <a:rPr lang="en-US" dirty="0"/>
              <a:t>0v = Off</a:t>
            </a:r>
          </a:p>
          <a:p>
            <a:endParaRPr lang="en-US" dirty="0"/>
          </a:p>
          <a:p>
            <a:r>
              <a:rPr lang="en-US" dirty="0"/>
              <a:t>(Arduino Nano delivers</a:t>
            </a:r>
          </a:p>
          <a:p>
            <a:r>
              <a:rPr lang="en-US" dirty="0"/>
              <a:t>Close to these voltages) </a:t>
            </a:r>
          </a:p>
        </p:txBody>
      </p:sp>
      <p:sp>
        <p:nvSpPr>
          <p:cNvPr id="108" name="TextBox 107">
            <a:extLst>
              <a:ext uri="{FF2B5EF4-FFF2-40B4-BE49-F238E27FC236}">
                <a16:creationId xmlns:a16="http://schemas.microsoft.com/office/drawing/2014/main" id="{4D889ABA-0692-832E-622E-C723F4D061C6}"/>
              </a:ext>
            </a:extLst>
          </p:cNvPr>
          <p:cNvSpPr txBox="1"/>
          <p:nvPr/>
        </p:nvSpPr>
        <p:spPr>
          <a:xfrm>
            <a:off x="6029783" y="3399372"/>
            <a:ext cx="1860446" cy="646331"/>
          </a:xfrm>
          <a:prstGeom prst="rect">
            <a:avLst/>
          </a:prstGeom>
          <a:noFill/>
        </p:spPr>
        <p:txBody>
          <a:bodyPr wrap="none" rtlCol="0">
            <a:spAutoFit/>
          </a:bodyPr>
          <a:lstStyle/>
          <a:p>
            <a:r>
              <a:rPr lang="en-US" dirty="0"/>
              <a:t>(Resistor Network</a:t>
            </a:r>
          </a:p>
          <a:p>
            <a:r>
              <a:rPr lang="en-US" dirty="0"/>
              <a:t>Saps off 0.2v)</a:t>
            </a:r>
          </a:p>
        </p:txBody>
      </p:sp>
      <p:sp>
        <p:nvSpPr>
          <p:cNvPr id="109" name="TextBox 108">
            <a:extLst>
              <a:ext uri="{FF2B5EF4-FFF2-40B4-BE49-F238E27FC236}">
                <a16:creationId xmlns:a16="http://schemas.microsoft.com/office/drawing/2014/main" id="{06018F83-9217-BB4D-7E39-5DA5BAE7CB0B}"/>
              </a:ext>
            </a:extLst>
          </p:cNvPr>
          <p:cNvSpPr txBox="1"/>
          <p:nvPr/>
        </p:nvSpPr>
        <p:spPr>
          <a:xfrm>
            <a:off x="5115247" y="2060020"/>
            <a:ext cx="2585964" cy="830997"/>
          </a:xfrm>
          <a:prstGeom prst="rect">
            <a:avLst/>
          </a:prstGeom>
          <a:noFill/>
        </p:spPr>
        <p:txBody>
          <a:bodyPr wrap="none" rtlCol="0">
            <a:spAutoFit/>
          </a:bodyPr>
          <a:lstStyle/>
          <a:p>
            <a:r>
              <a:rPr lang="en-US" sz="1600" dirty="0"/>
              <a:t>For MOSFET to work reliably,</a:t>
            </a:r>
          </a:p>
          <a:p>
            <a:r>
              <a:rPr lang="en-US" sz="1600" dirty="0"/>
              <a:t>&gt;4 volts needed for control.</a:t>
            </a:r>
          </a:p>
          <a:p>
            <a:r>
              <a:rPr lang="en-US" sz="1600" dirty="0"/>
              <a:t>We should be okay.</a:t>
            </a:r>
          </a:p>
        </p:txBody>
      </p:sp>
      <p:cxnSp>
        <p:nvCxnSpPr>
          <p:cNvPr id="111" name="Straight Arrow Connector 110">
            <a:extLst>
              <a:ext uri="{FF2B5EF4-FFF2-40B4-BE49-F238E27FC236}">
                <a16:creationId xmlns:a16="http://schemas.microsoft.com/office/drawing/2014/main" id="{CDF4FFA3-6474-236C-6403-4C41795B4961}"/>
              </a:ext>
            </a:extLst>
          </p:cNvPr>
          <p:cNvCxnSpPr>
            <a:cxnSpLocks/>
          </p:cNvCxnSpPr>
          <p:nvPr/>
        </p:nvCxnSpPr>
        <p:spPr>
          <a:xfrm>
            <a:off x="7466549" y="2734160"/>
            <a:ext cx="1252420" cy="36737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3F1E79A5-7444-A058-4D43-1886E303ADC4}"/>
              </a:ext>
            </a:extLst>
          </p:cNvPr>
          <p:cNvSpPr txBox="1"/>
          <p:nvPr/>
        </p:nvSpPr>
        <p:spPr>
          <a:xfrm>
            <a:off x="8425517" y="1645531"/>
            <a:ext cx="1277466" cy="369332"/>
          </a:xfrm>
          <a:prstGeom prst="rect">
            <a:avLst/>
          </a:prstGeom>
          <a:noFill/>
        </p:spPr>
        <p:txBody>
          <a:bodyPr wrap="none" rtlCol="0">
            <a:spAutoFit/>
          </a:bodyPr>
          <a:lstStyle/>
          <a:p>
            <a:r>
              <a:rPr lang="en-US" dirty="0"/>
              <a:t>FQP30N06L</a:t>
            </a:r>
          </a:p>
        </p:txBody>
      </p:sp>
      <p:cxnSp>
        <p:nvCxnSpPr>
          <p:cNvPr id="127" name="Straight Arrow Connector 126">
            <a:extLst>
              <a:ext uri="{FF2B5EF4-FFF2-40B4-BE49-F238E27FC236}">
                <a16:creationId xmlns:a16="http://schemas.microsoft.com/office/drawing/2014/main" id="{801FF101-3931-60F9-F1B7-966D64B96797}"/>
              </a:ext>
            </a:extLst>
          </p:cNvPr>
          <p:cNvCxnSpPr>
            <a:cxnSpLocks/>
          </p:cNvCxnSpPr>
          <p:nvPr/>
        </p:nvCxnSpPr>
        <p:spPr>
          <a:xfrm>
            <a:off x="10424378" y="2780650"/>
            <a:ext cx="150478" cy="134642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5095235E-4E6E-7C62-0D89-D4CD9E341919}"/>
              </a:ext>
            </a:extLst>
          </p:cNvPr>
          <p:cNvSpPr txBox="1"/>
          <p:nvPr/>
        </p:nvSpPr>
        <p:spPr>
          <a:xfrm>
            <a:off x="9547237" y="2098171"/>
            <a:ext cx="2355068" cy="738664"/>
          </a:xfrm>
          <a:prstGeom prst="rect">
            <a:avLst/>
          </a:prstGeom>
          <a:noFill/>
        </p:spPr>
        <p:txBody>
          <a:bodyPr wrap="none" rtlCol="0">
            <a:spAutoFit/>
          </a:bodyPr>
          <a:lstStyle/>
          <a:p>
            <a:r>
              <a:rPr lang="en-US" sz="1400" dirty="0"/>
              <a:t>(Diode MUST</a:t>
            </a:r>
          </a:p>
          <a:p>
            <a:r>
              <a:rPr lang="en-US" sz="1400" dirty="0"/>
              <a:t>Be wired in place, or</a:t>
            </a:r>
          </a:p>
          <a:p>
            <a:r>
              <a:rPr lang="en-US" sz="1400" dirty="0"/>
              <a:t>MOSFET might be destroyed.)</a:t>
            </a:r>
          </a:p>
        </p:txBody>
      </p:sp>
    </p:spTree>
    <p:extLst>
      <p:ext uri="{BB962C8B-B14F-4D97-AF65-F5344CB8AC3E}">
        <p14:creationId xmlns:p14="http://schemas.microsoft.com/office/powerpoint/2010/main" val="738214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270AA-F557-A041-0137-5CEF39C5F326}"/>
              </a:ext>
            </a:extLst>
          </p:cNvPr>
          <p:cNvSpPr>
            <a:spLocks noGrp="1"/>
          </p:cNvSpPr>
          <p:nvPr>
            <p:ph type="title"/>
          </p:nvPr>
        </p:nvSpPr>
        <p:spPr/>
        <p:txBody>
          <a:bodyPr>
            <a:normAutofit/>
          </a:bodyPr>
          <a:lstStyle/>
          <a:p>
            <a:r>
              <a:rPr lang="en-US" sz="5400" dirty="0"/>
              <a:t>Experiments for Computer Control</a:t>
            </a:r>
          </a:p>
        </p:txBody>
      </p:sp>
      <p:sp>
        <p:nvSpPr>
          <p:cNvPr id="3" name="Text Placeholder 2">
            <a:extLst>
              <a:ext uri="{FF2B5EF4-FFF2-40B4-BE49-F238E27FC236}">
                <a16:creationId xmlns:a16="http://schemas.microsoft.com/office/drawing/2014/main" id="{D8BFA67C-F30A-CC1F-B407-885EE16172E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789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A37FF-D43F-282E-77AC-7C4C30C53494}"/>
              </a:ext>
            </a:extLst>
          </p:cNvPr>
          <p:cNvSpPr>
            <a:spLocks noGrp="1"/>
          </p:cNvSpPr>
          <p:nvPr>
            <p:ph type="title"/>
          </p:nvPr>
        </p:nvSpPr>
        <p:spPr/>
        <p:txBody>
          <a:bodyPr/>
          <a:lstStyle/>
          <a:p>
            <a:r>
              <a:rPr lang="en-US" dirty="0"/>
              <a:t>Control Questions</a:t>
            </a:r>
          </a:p>
        </p:txBody>
      </p:sp>
      <p:sp>
        <p:nvSpPr>
          <p:cNvPr id="3" name="Content Placeholder 2">
            <a:extLst>
              <a:ext uri="{FF2B5EF4-FFF2-40B4-BE49-F238E27FC236}">
                <a16:creationId xmlns:a16="http://schemas.microsoft.com/office/drawing/2014/main" id="{C588C984-B222-6901-25C5-831801DEE07B}"/>
              </a:ext>
            </a:extLst>
          </p:cNvPr>
          <p:cNvSpPr>
            <a:spLocks noGrp="1"/>
          </p:cNvSpPr>
          <p:nvPr>
            <p:ph idx="1"/>
          </p:nvPr>
        </p:nvSpPr>
        <p:spPr/>
        <p:txBody>
          <a:bodyPr/>
          <a:lstStyle/>
          <a:p>
            <a:r>
              <a:rPr lang="en-US" dirty="0"/>
              <a:t>What Electrical Architecture should be used to respond quickly to sensor inputs?</a:t>
            </a:r>
          </a:p>
          <a:p>
            <a:r>
              <a:rPr lang="en-US" dirty="0"/>
              <a:t>It a cheap Arduino Nano ($2.00 each) fast enough for our needs?</a:t>
            </a:r>
          </a:p>
        </p:txBody>
      </p:sp>
    </p:spTree>
    <p:extLst>
      <p:ext uri="{BB962C8B-B14F-4D97-AF65-F5344CB8AC3E}">
        <p14:creationId xmlns:p14="http://schemas.microsoft.com/office/powerpoint/2010/main" val="359540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10D86-DB36-6079-5D0C-2552FCDA027C}"/>
              </a:ext>
            </a:extLst>
          </p:cNvPr>
          <p:cNvSpPr>
            <a:spLocks noGrp="1"/>
          </p:cNvSpPr>
          <p:nvPr>
            <p:ph type="title"/>
          </p:nvPr>
        </p:nvSpPr>
        <p:spPr/>
        <p:txBody>
          <a:bodyPr/>
          <a:lstStyle/>
          <a:p>
            <a:r>
              <a:rPr lang="en-US" dirty="0"/>
              <a:t>Computerized Control Test</a:t>
            </a:r>
          </a:p>
        </p:txBody>
      </p:sp>
      <p:sp>
        <p:nvSpPr>
          <p:cNvPr id="3" name="Content Placeholder 2">
            <a:extLst>
              <a:ext uri="{FF2B5EF4-FFF2-40B4-BE49-F238E27FC236}">
                <a16:creationId xmlns:a16="http://schemas.microsoft.com/office/drawing/2014/main" id="{6189E14D-9FDD-A4EB-B83E-35023374A778}"/>
              </a:ext>
            </a:extLst>
          </p:cNvPr>
          <p:cNvSpPr>
            <a:spLocks noGrp="1"/>
          </p:cNvSpPr>
          <p:nvPr>
            <p:ph idx="1"/>
          </p:nvPr>
        </p:nvSpPr>
        <p:spPr/>
        <p:txBody>
          <a:bodyPr>
            <a:normAutofit fontScale="92500" lnSpcReduction="10000"/>
          </a:bodyPr>
          <a:lstStyle/>
          <a:p>
            <a:r>
              <a:rPr lang="en-US" dirty="0"/>
              <a:t>Testing ability of microprocessor to be in full control of solenoid</a:t>
            </a:r>
          </a:p>
          <a:p>
            <a:r>
              <a:rPr lang="en-US" dirty="0"/>
              <a:t>Wrote </a:t>
            </a:r>
            <a:r>
              <a:rPr lang="en-US" dirty="0" err="1"/>
              <a:t>NanoMagTest</a:t>
            </a:r>
            <a:r>
              <a:rPr lang="en-US" dirty="0"/>
              <a:t> </a:t>
            </a:r>
          </a:p>
          <a:p>
            <a:r>
              <a:rPr lang="en-US" dirty="0"/>
              <a:t>Had following states:</a:t>
            </a:r>
          </a:p>
          <a:p>
            <a:pPr lvl="1"/>
            <a:r>
              <a:rPr lang="en-US" dirty="0"/>
              <a:t>READY – fires the solenoid on switch closure</a:t>
            </a:r>
          </a:p>
          <a:p>
            <a:pPr lvl="1"/>
            <a:r>
              <a:rPr lang="en-US" dirty="0"/>
              <a:t>FIRING – Holds the solenoid down for 100 msec </a:t>
            </a:r>
          </a:p>
          <a:p>
            <a:pPr lvl="1"/>
            <a:r>
              <a:rPr lang="en-US" dirty="0"/>
              <a:t>STUCK – Comes here after FIRING if switch is still closed. Waits for switch to open.</a:t>
            </a:r>
          </a:p>
          <a:p>
            <a:pPr lvl="1"/>
            <a:r>
              <a:rPr lang="en-US" dirty="0"/>
              <a:t>RESTING – comes here after FIRING or STUCK to “rest” before allowing another cycle… Rest time was 80ms</a:t>
            </a:r>
          </a:p>
          <a:p>
            <a:r>
              <a:rPr lang="en-US" dirty="0"/>
              <a:t>Observations:</a:t>
            </a:r>
          </a:p>
          <a:p>
            <a:pPr lvl="1"/>
            <a:r>
              <a:rPr lang="en-US" dirty="0"/>
              <a:t>Seems to work.  </a:t>
            </a:r>
          </a:p>
          <a:p>
            <a:pPr lvl="1"/>
            <a:r>
              <a:rPr lang="en-US" dirty="0"/>
              <a:t>Sometimes gets untriggered double strikes</a:t>
            </a:r>
          </a:p>
          <a:p>
            <a:pPr lvl="1"/>
            <a:r>
              <a:rPr lang="en-US" dirty="0"/>
              <a:t>Shaking and vibration of table is causes fires… Solve that with sturdy table?</a:t>
            </a:r>
          </a:p>
        </p:txBody>
      </p:sp>
    </p:spTree>
    <p:extLst>
      <p:ext uri="{BB962C8B-B14F-4D97-AF65-F5344CB8AC3E}">
        <p14:creationId xmlns:p14="http://schemas.microsoft.com/office/powerpoint/2010/main" val="2841842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3DD1-2437-56E3-C7C2-453D96B5623B}"/>
              </a:ext>
            </a:extLst>
          </p:cNvPr>
          <p:cNvSpPr>
            <a:spLocks noGrp="1"/>
          </p:cNvSpPr>
          <p:nvPr>
            <p:ph type="title"/>
          </p:nvPr>
        </p:nvSpPr>
        <p:spPr/>
        <p:txBody>
          <a:bodyPr/>
          <a:lstStyle/>
          <a:p>
            <a:r>
              <a:rPr lang="en-US" dirty="0"/>
              <a:t>Response Time Test</a:t>
            </a:r>
          </a:p>
        </p:txBody>
      </p:sp>
      <p:sp>
        <p:nvSpPr>
          <p:cNvPr id="3" name="Content Placeholder 2">
            <a:extLst>
              <a:ext uri="{FF2B5EF4-FFF2-40B4-BE49-F238E27FC236}">
                <a16:creationId xmlns:a16="http://schemas.microsoft.com/office/drawing/2014/main" id="{AC76D185-CC22-3BF3-6498-DB211DD93ECD}"/>
              </a:ext>
            </a:extLst>
          </p:cNvPr>
          <p:cNvSpPr>
            <a:spLocks noGrp="1"/>
          </p:cNvSpPr>
          <p:nvPr>
            <p:ph idx="1"/>
          </p:nvPr>
        </p:nvSpPr>
        <p:spPr>
          <a:xfrm>
            <a:off x="513285" y="2108765"/>
            <a:ext cx="4513594" cy="2169654"/>
          </a:xfrm>
        </p:spPr>
        <p:txBody>
          <a:bodyPr/>
          <a:lstStyle/>
          <a:p>
            <a:r>
              <a:rPr lang="en-US" dirty="0"/>
              <a:t>Measure time to respond to interrupt on Pin 3 of NANO</a:t>
            </a:r>
          </a:p>
          <a:p>
            <a:r>
              <a:rPr lang="en-US" dirty="0"/>
              <a:t>Looks like about 9 uses.</a:t>
            </a:r>
          </a:p>
        </p:txBody>
      </p:sp>
      <p:pic>
        <p:nvPicPr>
          <p:cNvPr id="5" name="Picture 4">
            <a:extLst>
              <a:ext uri="{FF2B5EF4-FFF2-40B4-BE49-F238E27FC236}">
                <a16:creationId xmlns:a16="http://schemas.microsoft.com/office/drawing/2014/main" id="{280E52C5-D57C-05DE-124B-708990B7A696}"/>
              </a:ext>
            </a:extLst>
          </p:cNvPr>
          <p:cNvPicPr>
            <a:picLocks noChangeAspect="1"/>
          </p:cNvPicPr>
          <p:nvPr/>
        </p:nvPicPr>
        <p:blipFill>
          <a:blip r:embed="rId2"/>
          <a:stretch>
            <a:fillRect/>
          </a:stretch>
        </p:blipFill>
        <p:spPr>
          <a:xfrm>
            <a:off x="6680175" y="550764"/>
            <a:ext cx="4801820" cy="2771050"/>
          </a:xfrm>
          <a:prstGeom prst="rect">
            <a:avLst/>
          </a:prstGeom>
        </p:spPr>
      </p:pic>
      <p:pic>
        <p:nvPicPr>
          <p:cNvPr id="7" name="Picture 6">
            <a:extLst>
              <a:ext uri="{FF2B5EF4-FFF2-40B4-BE49-F238E27FC236}">
                <a16:creationId xmlns:a16="http://schemas.microsoft.com/office/drawing/2014/main" id="{8B831A05-4DE4-DF4C-6B8A-797800F42AED}"/>
              </a:ext>
            </a:extLst>
          </p:cNvPr>
          <p:cNvPicPr>
            <a:picLocks noChangeAspect="1"/>
          </p:cNvPicPr>
          <p:nvPr/>
        </p:nvPicPr>
        <p:blipFill>
          <a:blip r:embed="rId3"/>
          <a:stretch>
            <a:fillRect/>
          </a:stretch>
        </p:blipFill>
        <p:spPr>
          <a:xfrm>
            <a:off x="6744841" y="3536187"/>
            <a:ext cx="4005625" cy="2645691"/>
          </a:xfrm>
          <a:prstGeom prst="rect">
            <a:avLst/>
          </a:prstGeom>
        </p:spPr>
      </p:pic>
    </p:spTree>
    <p:extLst>
      <p:ext uri="{BB962C8B-B14F-4D97-AF65-F5344CB8AC3E}">
        <p14:creationId xmlns:p14="http://schemas.microsoft.com/office/powerpoint/2010/main" val="360112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1BC68-60DD-1B1A-3133-A8FA374717CA}"/>
              </a:ext>
            </a:extLst>
          </p:cNvPr>
          <p:cNvSpPr>
            <a:spLocks noGrp="1"/>
          </p:cNvSpPr>
          <p:nvPr>
            <p:ph type="title"/>
          </p:nvPr>
        </p:nvSpPr>
        <p:spPr/>
        <p:txBody>
          <a:bodyPr/>
          <a:lstStyle/>
          <a:p>
            <a:r>
              <a:rPr lang="en-US" dirty="0"/>
              <a:t>Notes on </a:t>
            </a:r>
            <a:r>
              <a:rPr lang="en-US" dirty="0" err="1"/>
              <a:t>Ardunio</a:t>
            </a:r>
            <a:r>
              <a:rPr lang="en-US" dirty="0"/>
              <a:t> NANO @ 16 MHz</a:t>
            </a:r>
          </a:p>
        </p:txBody>
      </p:sp>
      <p:sp>
        <p:nvSpPr>
          <p:cNvPr id="3" name="Content Placeholder 2">
            <a:extLst>
              <a:ext uri="{FF2B5EF4-FFF2-40B4-BE49-F238E27FC236}">
                <a16:creationId xmlns:a16="http://schemas.microsoft.com/office/drawing/2014/main" id="{27E5E172-E5FB-1DB5-E870-ABBE1D4C5210}"/>
              </a:ext>
            </a:extLst>
          </p:cNvPr>
          <p:cNvSpPr>
            <a:spLocks noGrp="1"/>
          </p:cNvSpPr>
          <p:nvPr>
            <p:ph idx="1"/>
          </p:nvPr>
        </p:nvSpPr>
        <p:spPr/>
        <p:txBody>
          <a:bodyPr/>
          <a:lstStyle/>
          <a:p>
            <a:r>
              <a:rPr lang="en-US" dirty="0"/>
              <a:t>Max out square wave: 113 </a:t>
            </a:r>
            <a:r>
              <a:rPr lang="en-US" dirty="0" err="1"/>
              <a:t>Khz</a:t>
            </a:r>
            <a:r>
              <a:rPr lang="en-US" dirty="0"/>
              <a:t>, 8.8us</a:t>
            </a:r>
          </a:p>
          <a:p>
            <a:pPr lvl="1"/>
            <a:r>
              <a:rPr lang="en-US" dirty="0"/>
              <a:t>Two Digital Write Calls in a while(true) loop.</a:t>
            </a:r>
          </a:p>
          <a:p>
            <a:pPr lvl="1"/>
            <a:r>
              <a:rPr lang="en-US" dirty="0"/>
              <a:t>A NANO should execute 16 instructions every 1us.  </a:t>
            </a:r>
          </a:p>
          <a:p>
            <a:pPr lvl="1"/>
            <a:r>
              <a:rPr lang="en-US" dirty="0"/>
              <a:t>The argues that the C loop generated about 8.8*16 = 140 Instructions!</a:t>
            </a:r>
          </a:p>
          <a:p>
            <a:pPr lvl="1"/>
            <a:r>
              <a:rPr lang="en-US" dirty="0"/>
              <a:t>(Same code should be about 10 instructions in assembly language, or over 1MHz </a:t>
            </a:r>
            <a:r>
              <a:rPr lang="en-US"/>
              <a:t>square wave).</a:t>
            </a:r>
            <a:endParaRPr lang="en-US" dirty="0"/>
          </a:p>
          <a:p>
            <a:pPr lvl="1"/>
            <a:endParaRPr lang="en-US" dirty="0"/>
          </a:p>
        </p:txBody>
      </p:sp>
    </p:spTree>
    <p:extLst>
      <p:ext uri="{BB962C8B-B14F-4D97-AF65-F5344CB8AC3E}">
        <p14:creationId xmlns:p14="http://schemas.microsoft.com/office/powerpoint/2010/main" val="2927156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95F2-15D7-775A-5257-1532B5CA9935}"/>
              </a:ext>
            </a:extLst>
          </p:cNvPr>
          <p:cNvSpPr>
            <a:spLocks noGrp="1"/>
          </p:cNvSpPr>
          <p:nvPr>
            <p:ph type="title"/>
          </p:nvPr>
        </p:nvSpPr>
        <p:spPr/>
        <p:txBody>
          <a:bodyPr/>
          <a:lstStyle/>
          <a:p>
            <a:r>
              <a:rPr lang="en-US" dirty="0"/>
              <a:t>Slot Switches</a:t>
            </a:r>
          </a:p>
        </p:txBody>
      </p:sp>
      <p:sp>
        <p:nvSpPr>
          <p:cNvPr id="3" name="Text Placeholder 2">
            <a:extLst>
              <a:ext uri="{FF2B5EF4-FFF2-40B4-BE49-F238E27FC236}">
                <a16:creationId xmlns:a16="http://schemas.microsoft.com/office/drawing/2014/main" id="{DD247EE2-74CE-E197-9385-CA613FBA502C}"/>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0ED2F2A-9036-972D-C432-1416273A9F97}"/>
              </a:ext>
            </a:extLst>
          </p:cNvPr>
          <p:cNvPicPr>
            <a:picLocks noChangeAspect="1"/>
          </p:cNvPicPr>
          <p:nvPr/>
        </p:nvPicPr>
        <p:blipFill>
          <a:blip r:embed="rId2"/>
          <a:stretch>
            <a:fillRect/>
          </a:stretch>
        </p:blipFill>
        <p:spPr>
          <a:xfrm>
            <a:off x="8266168" y="1021347"/>
            <a:ext cx="1792232" cy="3320037"/>
          </a:xfrm>
          <a:prstGeom prst="rect">
            <a:avLst/>
          </a:prstGeom>
        </p:spPr>
      </p:pic>
      <p:sp>
        <p:nvSpPr>
          <p:cNvPr id="5" name="TextBox 4">
            <a:extLst>
              <a:ext uri="{FF2B5EF4-FFF2-40B4-BE49-F238E27FC236}">
                <a16:creationId xmlns:a16="http://schemas.microsoft.com/office/drawing/2014/main" id="{17A5A65F-255F-BBB6-130C-8C1F73E3097D}"/>
              </a:ext>
            </a:extLst>
          </p:cNvPr>
          <p:cNvSpPr txBox="1"/>
          <p:nvPr/>
        </p:nvSpPr>
        <p:spPr>
          <a:xfrm>
            <a:off x="8191305" y="4341384"/>
            <a:ext cx="2471348" cy="646331"/>
          </a:xfrm>
          <a:prstGeom prst="rect">
            <a:avLst/>
          </a:prstGeom>
          <a:noFill/>
        </p:spPr>
        <p:txBody>
          <a:bodyPr wrap="square" rtlCol="0">
            <a:spAutoFit/>
          </a:bodyPr>
          <a:lstStyle/>
          <a:p>
            <a:r>
              <a:rPr lang="en-US" dirty="0"/>
              <a:t>Senses when ball rolls through a slot</a:t>
            </a:r>
          </a:p>
        </p:txBody>
      </p:sp>
    </p:spTree>
    <p:extLst>
      <p:ext uri="{BB962C8B-B14F-4D97-AF65-F5344CB8AC3E}">
        <p14:creationId xmlns:p14="http://schemas.microsoft.com/office/powerpoint/2010/main" val="3423923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90E660-1C1C-D913-533D-4D113C4633C0}"/>
              </a:ext>
            </a:extLst>
          </p:cNvPr>
          <p:cNvSpPr>
            <a:spLocks noGrp="1"/>
          </p:cNvSpPr>
          <p:nvPr>
            <p:ph type="title"/>
          </p:nvPr>
        </p:nvSpPr>
        <p:spPr/>
        <p:txBody>
          <a:bodyPr/>
          <a:lstStyle/>
          <a:p>
            <a:r>
              <a:rPr lang="en-US" dirty="0"/>
              <a:t>Force Calculation</a:t>
            </a:r>
          </a:p>
        </p:txBody>
      </p:sp>
      <p:pic>
        <p:nvPicPr>
          <p:cNvPr id="8" name="Picture 7">
            <a:extLst>
              <a:ext uri="{FF2B5EF4-FFF2-40B4-BE49-F238E27FC236}">
                <a16:creationId xmlns:a16="http://schemas.microsoft.com/office/drawing/2014/main" id="{49B464EF-0D25-8196-FAA6-17942BE23205}"/>
              </a:ext>
            </a:extLst>
          </p:cNvPr>
          <p:cNvPicPr>
            <a:picLocks noChangeAspect="1"/>
          </p:cNvPicPr>
          <p:nvPr/>
        </p:nvPicPr>
        <p:blipFill>
          <a:blip r:embed="rId2"/>
          <a:stretch>
            <a:fillRect/>
          </a:stretch>
        </p:blipFill>
        <p:spPr>
          <a:xfrm>
            <a:off x="4211242" y="1778447"/>
            <a:ext cx="5243714" cy="3593432"/>
          </a:xfrm>
          <a:prstGeom prst="rect">
            <a:avLst/>
          </a:prstGeom>
        </p:spPr>
      </p:pic>
      <p:sp>
        <p:nvSpPr>
          <p:cNvPr id="9" name="TextBox 8">
            <a:extLst>
              <a:ext uri="{FF2B5EF4-FFF2-40B4-BE49-F238E27FC236}">
                <a16:creationId xmlns:a16="http://schemas.microsoft.com/office/drawing/2014/main" id="{1DB32061-81EE-9159-6004-2D284F9ED584}"/>
              </a:ext>
            </a:extLst>
          </p:cNvPr>
          <p:cNvSpPr txBox="1"/>
          <p:nvPr/>
        </p:nvSpPr>
        <p:spPr>
          <a:xfrm>
            <a:off x="7609305" y="1914358"/>
            <a:ext cx="816249" cy="369332"/>
          </a:xfrm>
          <a:prstGeom prst="rect">
            <a:avLst/>
          </a:prstGeom>
          <a:noFill/>
        </p:spPr>
        <p:txBody>
          <a:bodyPr wrap="none" rtlCol="0">
            <a:spAutoFit/>
          </a:bodyPr>
          <a:lstStyle/>
          <a:p>
            <a:r>
              <a:rPr lang="en-US" dirty="0"/>
              <a:t>Pinball</a:t>
            </a:r>
          </a:p>
        </p:txBody>
      </p:sp>
      <p:sp>
        <p:nvSpPr>
          <p:cNvPr id="10" name="TextBox 9">
            <a:extLst>
              <a:ext uri="{FF2B5EF4-FFF2-40B4-BE49-F238E27FC236}">
                <a16:creationId xmlns:a16="http://schemas.microsoft.com/office/drawing/2014/main" id="{AB39AFC5-03FA-48EE-386A-D1011A9A6EF1}"/>
              </a:ext>
            </a:extLst>
          </p:cNvPr>
          <p:cNvSpPr txBox="1"/>
          <p:nvPr/>
        </p:nvSpPr>
        <p:spPr>
          <a:xfrm>
            <a:off x="7686842" y="3244334"/>
            <a:ext cx="1197764" cy="369332"/>
          </a:xfrm>
          <a:prstGeom prst="rect">
            <a:avLst/>
          </a:prstGeom>
          <a:noFill/>
        </p:spPr>
        <p:txBody>
          <a:bodyPr wrap="none" rtlCol="0">
            <a:spAutoFit/>
          </a:bodyPr>
          <a:lstStyle/>
          <a:p>
            <a:r>
              <a:rPr lang="en-US" dirty="0"/>
              <a:t>Lever Wire</a:t>
            </a:r>
          </a:p>
        </p:txBody>
      </p:sp>
      <p:sp>
        <p:nvSpPr>
          <p:cNvPr id="11" name="TextBox 10">
            <a:extLst>
              <a:ext uri="{FF2B5EF4-FFF2-40B4-BE49-F238E27FC236}">
                <a16:creationId xmlns:a16="http://schemas.microsoft.com/office/drawing/2014/main" id="{35F5E84A-E4CF-E0B2-29AB-2DEA1C86DD53}"/>
              </a:ext>
            </a:extLst>
          </p:cNvPr>
          <p:cNvSpPr txBox="1"/>
          <p:nvPr/>
        </p:nvSpPr>
        <p:spPr>
          <a:xfrm>
            <a:off x="9111916" y="3630863"/>
            <a:ext cx="1839286" cy="646331"/>
          </a:xfrm>
          <a:prstGeom prst="rect">
            <a:avLst/>
          </a:prstGeom>
          <a:noFill/>
        </p:spPr>
        <p:txBody>
          <a:bodyPr wrap="none" rtlCol="0">
            <a:spAutoFit/>
          </a:bodyPr>
          <a:lstStyle/>
          <a:p>
            <a:r>
              <a:rPr lang="en-US" dirty="0"/>
              <a:t>Playing Surface at</a:t>
            </a:r>
          </a:p>
          <a:p>
            <a:r>
              <a:rPr lang="en-US" dirty="0"/>
              <a:t>6 degrees slope</a:t>
            </a:r>
          </a:p>
        </p:txBody>
      </p:sp>
      <p:sp>
        <p:nvSpPr>
          <p:cNvPr id="12" name="TextBox 11">
            <a:extLst>
              <a:ext uri="{FF2B5EF4-FFF2-40B4-BE49-F238E27FC236}">
                <a16:creationId xmlns:a16="http://schemas.microsoft.com/office/drawing/2014/main" id="{EE75D1A0-5887-60B7-99FC-EA39AAA6CA29}"/>
              </a:ext>
            </a:extLst>
          </p:cNvPr>
          <p:cNvSpPr txBox="1"/>
          <p:nvPr/>
        </p:nvSpPr>
        <p:spPr>
          <a:xfrm>
            <a:off x="5581411" y="5181259"/>
            <a:ext cx="2203937" cy="369332"/>
          </a:xfrm>
          <a:prstGeom prst="rect">
            <a:avLst/>
          </a:prstGeom>
          <a:noFill/>
        </p:spPr>
        <p:txBody>
          <a:bodyPr wrap="none" rtlCol="0">
            <a:spAutoFit/>
          </a:bodyPr>
          <a:lstStyle/>
          <a:p>
            <a:r>
              <a:rPr lang="en-US" dirty="0"/>
              <a:t>Possible force vectors</a:t>
            </a:r>
          </a:p>
        </p:txBody>
      </p:sp>
      <p:cxnSp>
        <p:nvCxnSpPr>
          <p:cNvPr id="14" name="Straight Arrow Connector 13">
            <a:extLst>
              <a:ext uri="{FF2B5EF4-FFF2-40B4-BE49-F238E27FC236}">
                <a16:creationId xmlns:a16="http://schemas.microsoft.com/office/drawing/2014/main" id="{4301314D-C589-6890-DFBB-754E48F67E90}"/>
              </a:ext>
            </a:extLst>
          </p:cNvPr>
          <p:cNvCxnSpPr>
            <a:cxnSpLocks/>
          </p:cNvCxnSpPr>
          <p:nvPr/>
        </p:nvCxnSpPr>
        <p:spPr>
          <a:xfrm flipH="1">
            <a:off x="7116492" y="3575163"/>
            <a:ext cx="635021" cy="395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6E8C356-446D-EF04-96C1-6E06726D95BB}"/>
              </a:ext>
            </a:extLst>
          </p:cNvPr>
          <p:cNvCxnSpPr>
            <a:cxnSpLocks/>
          </p:cNvCxnSpPr>
          <p:nvPr/>
        </p:nvCxnSpPr>
        <p:spPr>
          <a:xfrm flipH="1">
            <a:off x="6833099" y="2237263"/>
            <a:ext cx="853743" cy="442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909616-8A2D-7E94-1FC2-FC7EEBA15E92}"/>
              </a:ext>
            </a:extLst>
          </p:cNvPr>
          <p:cNvCxnSpPr>
            <a:cxnSpLocks/>
          </p:cNvCxnSpPr>
          <p:nvPr/>
        </p:nvCxnSpPr>
        <p:spPr>
          <a:xfrm flipH="1">
            <a:off x="8258173" y="3829340"/>
            <a:ext cx="853743" cy="362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D22E953-88FD-52E7-2F33-AEACCD1EA95A}"/>
              </a:ext>
            </a:extLst>
          </p:cNvPr>
          <p:cNvSpPr txBox="1"/>
          <p:nvPr/>
        </p:nvSpPr>
        <p:spPr>
          <a:xfrm>
            <a:off x="649465" y="1812107"/>
            <a:ext cx="3855694" cy="4431983"/>
          </a:xfrm>
          <a:prstGeom prst="rect">
            <a:avLst/>
          </a:prstGeom>
          <a:noFill/>
        </p:spPr>
        <p:txBody>
          <a:bodyPr wrap="square" rtlCol="0">
            <a:spAutoFit/>
          </a:bodyPr>
          <a:lstStyle/>
          <a:p>
            <a:r>
              <a:rPr lang="en-US" sz="1400" dirty="0"/>
              <a:t>Assume Best Case: weight of entire ball presses down at right angle to flat, horizontal surface where the switch is located.</a:t>
            </a:r>
          </a:p>
          <a:p>
            <a:endParaRPr lang="en-US" sz="1400" dirty="0"/>
          </a:p>
          <a:p>
            <a:r>
              <a:rPr lang="en-US" sz="1400" dirty="0"/>
              <a:t>Weight of ball is about 0.15 pounds, or about 2.4 oz, or about 68 grams</a:t>
            </a:r>
          </a:p>
          <a:p>
            <a:endParaRPr lang="en-US" sz="1400" dirty="0"/>
          </a:p>
          <a:p>
            <a:r>
              <a:rPr lang="en-US" sz="1400" dirty="0"/>
              <a:t>Therefore, to account for misalignment, slope of table, and angle to where the force will be applied, assume we want an activating force of about half the weight of the ball, or about 34 grams, or 0.034 kg.</a:t>
            </a:r>
          </a:p>
          <a:p>
            <a:endParaRPr lang="en-US" sz="1400" dirty="0"/>
          </a:p>
          <a:p>
            <a:r>
              <a:rPr lang="en-US" sz="1400" dirty="0"/>
              <a:t>1 Newton of Force is 9.8 kg of mass.</a:t>
            </a:r>
          </a:p>
          <a:p>
            <a:endParaRPr lang="en-US" sz="1400" dirty="0"/>
          </a:p>
          <a:p>
            <a:r>
              <a:rPr lang="en-US" sz="1400" dirty="0"/>
              <a:t>Our Max Force = 0.034 * 9.8 = 0.33 </a:t>
            </a:r>
            <a:r>
              <a:rPr lang="en-US" sz="1400" dirty="0" err="1"/>
              <a:t>Netwons</a:t>
            </a:r>
            <a:endParaRPr lang="en-US" sz="1400" dirty="0"/>
          </a:p>
          <a:p>
            <a:endParaRPr lang="en-US" sz="1400" dirty="0"/>
          </a:p>
          <a:p>
            <a:r>
              <a:rPr lang="en-US" sz="1400" dirty="0"/>
              <a:t>Note, also, we don’t want to slow the ball down or change its direction to activate the switch.</a:t>
            </a:r>
          </a:p>
          <a:p>
            <a:endParaRPr lang="en-US" sz="1600" dirty="0"/>
          </a:p>
        </p:txBody>
      </p:sp>
    </p:spTree>
    <p:extLst>
      <p:ext uri="{BB962C8B-B14F-4D97-AF65-F5344CB8AC3E}">
        <p14:creationId xmlns:p14="http://schemas.microsoft.com/office/powerpoint/2010/main" val="848765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D8D480-04B3-5F26-DAB4-D72B24885206}"/>
              </a:ext>
            </a:extLst>
          </p:cNvPr>
          <p:cNvSpPr>
            <a:spLocks noGrp="1"/>
          </p:cNvSpPr>
          <p:nvPr>
            <p:ph type="title"/>
          </p:nvPr>
        </p:nvSpPr>
        <p:spPr/>
        <p:txBody>
          <a:bodyPr/>
          <a:lstStyle/>
          <a:p>
            <a:r>
              <a:rPr lang="en-US" dirty="0"/>
              <a:t>Old Machines, How They Did It</a:t>
            </a:r>
          </a:p>
        </p:txBody>
      </p:sp>
      <p:sp>
        <p:nvSpPr>
          <p:cNvPr id="5" name="Content Placeholder 4">
            <a:extLst>
              <a:ext uri="{FF2B5EF4-FFF2-40B4-BE49-F238E27FC236}">
                <a16:creationId xmlns:a16="http://schemas.microsoft.com/office/drawing/2014/main" id="{40595271-8738-C08F-4434-DC9CB13E41D9}"/>
              </a:ext>
            </a:extLst>
          </p:cNvPr>
          <p:cNvSpPr>
            <a:spLocks noGrp="1"/>
          </p:cNvSpPr>
          <p:nvPr>
            <p:ph idx="1"/>
          </p:nvPr>
        </p:nvSpPr>
        <p:spPr>
          <a:xfrm>
            <a:off x="838200" y="1825625"/>
            <a:ext cx="4541253" cy="1191431"/>
          </a:xfrm>
        </p:spPr>
        <p:txBody>
          <a:bodyPr>
            <a:normAutofit/>
          </a:bodyPr>
          <a:lstStyle/>
          <a:p>
            <a:pPr marL="0" indent="0">
              <a:buNone/>
            </a:pPr>
            <a:r>
              <a:rPr lang="en-US" sz="1800" dirty="0"/>
              <a:t>Williams/Bally Sub-Microswitch</a:t>
            </a:r>
          </a:p>
          <a:p>
            <a:pPr marL="0" indent="0">
              <a:buNone/>
            </a:pPr>
            <a:r>
              <a:rPr lang="en-US" sz="1800" dirty="0"/>
              <a:t>About $5.00 each</a:t>
            </a:r>
          </a:p>
          <a:p>
            <a:pPr marL="0" indent="0">
              <a:buNone/>
            </a:pPr>
            <a:r>
              <a:rPr lang="en-US" sz="1800" dirty="0"/>
              <a:t>Appears to have spot welded paper clip wire</a:t>
            </a:r>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BCECB9A3-6333-E006-A27E-9AAC10AA9FC4}"/>
              </a:ext>
            </a:extLst>
          </p:cNvPr>
          <p:cNvPicPr>
            <a:picLocks noChangeAspect="1"/>
          </p:cNvPicPr>
          <p:nvPr/>
        </p:nvPicPr>
        <p:blipFill>
          <a:blip r:embed="rId2"/>
          <a:stretch>
            <a:fillRect/>
          </a:stretch>
        </p:blipFill>
        <p:spPr>
          <a:xfrm>
            <a:off x="7564839" y="1690688"/>
            <a:ext cx="2748850" cy="2445296"/>
          </a:xfrm>
          <a:prstGeom prst="rect">
            <a:avLst/>
          </a:prstGeom>
        </p:spPr>
      </p:pic>
      <p:sp>
        <p:nvSpPr>
          <p:cNvPr id="8" name="TextBox 7">
            <a:extLst>
              <a:ext uri="{FF2B5EF4-FFF2-40B4-BE49-F238E27FC236}">
                <a16:creationId xmlns:a16="http://schemas.microsoft.com/office/drawing/2014/main" id="{AE2C8790-E140-E531-1F91-CDC8FEFD88E2}"/>
              </a:ext>
            </a:extLst>
          </p:cNvPr>
          <p:cNvSpPr txBox="1"/>
          <p:nvPr/>
        </p:nvSpPr>
        <p:spPr>
          <a:xfrm>
            <a:off x="838200" y="3151993"/>
            <a:ext cx="4541253" cy="1107996"/>
          </a:xfrm>
          <a:prstGeom prst="rect">
            <a:avLst/>
          </a:prstGeom>
          <a:noFill/>
        </p:spPr>
        <p:txBody>
          <a:bodyPr wrap="square" rtlCol="0">
            <a:spAutoFit/>
          </a:bodyPr>
          <a:lstStyle/>
          <a:p>
            <a:r>
              <a:rPr lang="en-US" sz="1200" u="sng" dirty="0"/>
              <a:t>More Info on DB5 Switch</a:t>
            </a:r>
          </a:p>
          <a:p>
            <a:pPr marL="171450" indent="-171450">
              <a:buFont typeface="Arial" panose="020B0604020202020204" pitchFamily="34" charset="0"/>
              <a:buChar char="•"/>
            </a:pPr>
            <a:r>
              <a:rPr lang="en-US" sz="1200" dirty="0"/>
              <a:t>Made by CHERRY</a:t>
            </a:r>
          </a:p>
          <a:p>
            <a:pPr marL="171450" indent="-171450">
              <a:buFont typeface="Arial" panose="020B0604020202020204" pitchFamily="34" charset="0"/>
              <a:buChar char="•"/>
            </a:pPr>
            <a:r>
              <a:rPr lang="en-US" sz="1200" dirty="0"/>
              <a:t>Datasheet: </a:t>
            </a:r>
            <a:r>
              <a:rPr lang="en-US" sz="1200" dirty="0">
                <a:hlinkClick r:id="rId3"/>
              </a:rPr>
              <a:t>https://www.farnell.com/datasheets/1641341.pdf</a:t>
            </a:r>
            <a:endParaRPr lang="en-US" sz="1200" dirty="0"/>
          </a:p>
          <a:p>
            <a:pPr marL="171450" indent="-171450">
              <a:buFont typeface="Arial" panose="020B0604020202020204" pitchFamily="34" charset="0"/>
              <a:buChar char="•"/>
            </a:pPr>
            <a:r>
              <a:rPr lang="en-US" sz="1200" dirty="0"/>
              <a:t>Hard to Tell, but Operating Force seems to be about 0.50 N </a:t>
            </a:r>
          </a:p>
          <a:p>
            <a:pPr marL="171450" indent="-1714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0CBE6464-8824-594F-4A10-91A44A75DA1F}"/>
              </a:ext>
            </a:extLst>
          </p:cNvPr>
          <p:cNvPicPr>
            <a:picLocks noChangeAspect="1"/>
          </p:cNvPicPr>
          <p:nvPr/>
        </p:nvPicPr>
        <p:blipFill>
          <a:blip r:embed="rId4"/>
          <a:stretch>
            <a:fillRect/>
          </a:stretch>
        </p:blipFill>
        <p:spPr>
          <a:xfrm>
            <a:off x="2321392" y="4293472"/>
            <a:ext cx="7150945" cy="2336150"/>
          </a:xfrm>
          <a:prstGeom prst="rect">
            <a:avLst/>
          </a:prstGeom>
        </p:spPr>
      </p:pic>
    </p:spTree>
    <p:extLst>
      <p:ext uri="{BB962C8B-B14F-4D97-AF65-F5344CB8AC3E}">
        <p14:creationId xmlns:p14="http://schemas.microsoft.com/office/powerpoint/2010/main" val="1854886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E5DF-A233-CA92-8A40-7B89EFE8736E}"/>
              </a:ext>
            </a:extLst>
          </p:cNvPr>
          <p:cNvSpPr>
            <a:spLocks noGrp="1"/>
          </p:cNvSpPr>
          <p:nvPr>
            <p:ph type="title"/>
          </p:nvPr>
        </p:nvSpPr>
        <p:spPr/>
        <p:txBody>
          <a:bodyPr/>
          <a:lstStyle/>
          <a:p>
            <a:r>
              <a:rPr lang="en-US" dirty="0"/>
              <a:t>Possible Substitute Switches</a:t>
            </a:r>
          </a:p>
        </p:txBody>
      </p:sp>
      <p:pic>
        <p:nvPicPr>
          <p:cNvPr id="5" name="Content Placeholder 4">
            <a:extLst>
              <a:ext uri="{FF2B5EF4-FFF2-40B4-BE49-F238E27FC236}">
                <a16:creationId xmlns:a16="http://schemas.microsoft.com/office/drawing/2014/main" id="{476C6AB4-6F29-CD02-C3DE-D9B34EDA9F42}"/>
              </a:ext>
            </a:extLst>
          </p:cNvPr>
          <p:cNvPicPr>
            <a:picLocks noGrp="1" noChangeAspect="1"/>
          </p:cNvPicPr>
          <p:nvPr>
            <p:ph idx="1"/>
          </p:nvPr>
        </p:nvPicPr>
        <p:blipFill>
          <a:blip r:embed="rId2"/>
          <a:stretch>
            <a:fillRect/>
          </a:stretch>
        </p:blipFill>
        <p:spPr>
          <a:xfrm>
            <a:off x="838200" y="1856131"/>
            <a:ext cx="5769334" cy="2296217"/>
          </a:xfrm>
        </p:spPr>
      </p:pic>
      <p:pic>
        <p:nvPicPr>
          <p:cNvPr id="11" name="Picture 10">
            <a:extLst>
              <a:ext uri="{FF2B5EF4-FFF2-40B4-BE49-F238E27FC236}">
                <a16:creationId xmlns:a16="http://schemas.microsoft.com/office/drawing/2014/main" id="{93B8D646-AA36-03E7-9ADC-16294757CC0A}"/>
              </a:ext>
            </a:extLst>
          </p:cNvPr>
          <p:cNvPicPr>
            <a:picLocks noChangeAspect="1"/>
          </p:cNvPicPr>
          <p:nvPr/>
        </p:nvPicPr>
        <p:blipFill>
          <a:blip r:embed="rId3"/>
          <a:stretch>
            <a:fillRect/>
          </a:stretch>
        </p:blipFill>
        <p:spPr>
          <a:xfrm>
            <a:off x="838200" y="4339904"/>
            <a:ext cx="5045930" cy="2152971"/>
          </a:xfrm>
          <a:prstGeom prst="rect">
            <a:avLst/>
          </a:prstGeom>
        </p:spPr>
      </p:pic>
      <p:sp>
        <p:nvSpPr>
          <p:cNvPr id="12" name="TextBox 11">
            <a:extLst>
              <a:ext uri="{FF2B5EF4-FFF2-40B4-BE49-F238E27FC236}">
                <a16:creationId xmlns:a16="http://schemas.microsoft.com/office/drawing/2014/main" id="{7918C1DE-7977-0F8C-A677-4602F56538A2}"/>
              </a:ext>
            </a:extLst>
          </p:cNvPr>
          <p:cNvSpPr txBox="1"/>
          <p:nvPr/>
        </p:nvSpPr>
        <p:spPr>
          <a:xfrm>
            <a:off x="6382232" y="4893310"/>
            <a:ext cx="3072757" cy="830997"/>
          </a:xfrm>
          <a:prstGeom prst="rect">
            <a:avLst/>
          </a:prstGeom>
          <a:noFill/>
        </p:spPr>
        <p:txBody>
          <a:bodyPr wrap="square" rtlCol="0">
            <a:spAutoFit/>
          </a:bodyPr>
          <a:lstStyle/>
          <a:p>
            <a:r>
              <a:rPr lang="en-US" sz="1600" dirty="0"/>
              <a:t>I believe that this is the present-day raw switch that the original pinball machines used.</a:t>
            </a:r>
          </a:p>
        </p:txBody>
      </p:sp>
    </p:spTree>
    <p:extLst>
      <p:ext uri="{BB962C8B-B14F-4D97-AF65-F5344CB8AC3E}">
        <p14:creationId xmlns:p14="http://schemas.microsoft.com/office/powerpoint/2010/main" val="31398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F611-60BD-9C65-8AFB-B7A2285C49C8}"/>
              </a:ext>
            </a:extLst>
          </p:cNvPr>
          <p:cNvSpPr>
            <a:spLocks noGrp="1"/>
          </p:cNvSpPr>
          <p:nvPr>
            <p:ph type="title"/>
          </p:nvPr>
        </p:nvSpPr>
        <p:spPr/>
        <p:txBody>
          <a:bodyPr/>
          <a:lstStyle/>
          <a:p>
            <a:r>
              <a:rPr lang="en-US" dirty="0"/>
              <a:t>AC Wiring</a:t>
            </a:r>
          </a:p>
        </p:txBody>
      </p:sp>
      <p:sp>
        <p:nvSpPr>
          <p:cNvPr id="3" name="Text Placeholder 2">
            <a:extLst>
              <a:ext uri="{FF2B5EF4-FFF2-40B4-BE49-F238E27FC236}">
                <a16:creationId xmlns:a16="http://schemas.microsoft.com/office/drawing/2014/main" id="{635FCBE8-D8AD-E72A-EAA0-77E3548DD487}"/>
              </a:ext>
            </a:extLst>
          </p:cNvPr>
          <p:cNvSpPr>
            <a:spLocks noGrp="1"/>
          </p:cNvSpPr>
          <p:nvPr>
            <p:ph type="body" idx="1"/>
          </p:nvPr>
        </p:nvSpPr>
        <p:spPr/>
        <p:txBody>
          <a:bodyPr/>
          <a:lstStyle/>
          <a:p>
            <a:r>
              <a:rPr lang="en-US" dirty="0"/>
              <a:t>Otherwise known as “Mains” Wiring</a:t>
            </a:r>
          </a:p>
        </p:txBody>
      </p:sp>
    </p:spTree>
    <p:extLst>
      <p:ext uri="{BB962C8B-B14F-4D97-AF65-F5344CB8AC3E}">
        <p14:creationId xmlns:p14="http://schemas.microsoft.com/office/powerpoint/2010/main" val="314706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E5DF-A233-CA92-8A40-7B89EFE8736E}"/>
              </a:ext>
            </a:extLst>
          </p:cNvPr>
          <p:cNvSpPr>
            <a:spLocks noGrp="1"/>
          </p:cNvSpPr>
          <p:nvPr>
            <p:ph type="title"/>
          </p:nvPr>
        </p:nvSpPr>
        <p:spPr/>
        <p:txBody>
          <a:bodyPr/>
          <a:lstStyle/>
          <a:p>
            <a:r>
              <a:rPr lang="en-US" dirty="0" err="1"/>
              <a:t>DigiKey</a:t>
            </a:r>
            <a:r>
              <a:rPr lang="en-US" dirty="0"/>
              <a:t> Switches</a:t>
            </a:r>
          </a:p>
        </p:txBody>
      </p:sp>
      <p:sp>
        <p:nvSpPr>
          <p:cNvPr id="7" name="TextBox 6">
            <a:extLst>
              <a:ext uri="{FF2B5EF4-FFF2-40B4-BE49-F238E27FC236}">
                <a16:creationId xmlns:a16="http://schemas.microsoft.com/office/drawing/2014/main" id="{D8B36F64-3B6B-DFBD-4A81-7DCA0C29BC22}"/>
              </a:ext>
            </a:extLst>
          </p:cNvPr>
          <p:cNvSpPr txBox="1"/>
          <p:nvPr/>
        </p:nvSpPr>
        <p:spPr>
          <a:xfrm>
            <a:off x="679055" y="1541574"/>
            <a:ext cx="4535992" cy="2123658"/>
          </a:xfrm>
          <a:prstGeom prst="rect">
            <a:avLst/>
          </a:prstGeom>
          <a:noFill/>
        </p:spPr>
        <p:txBody>
          <a:bodyPr wrap="square">
            <a:spAutoFit/>
          </a:bodyPr>
          <a:lstStyle/>
          <a:p>
            <a:r>
              <a:rPr lang="en-US" sz="1600" b="1" i="0" dirty="0">
                <a:solidFill>
                  <a:srgbClr val="222222"/>
                </a:solidFill>
                <a:effectLst/>
                <a:latin typeface="Roboto" panose="02000000000000000000" pitchFamily="2" charset="0"/>
              </a:rPr>
              <a:t>V19S05-HZ015A03</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0.15 </a:t>
            </a:r>
            <a:r>
              <a:rPr lang="en-US" sz="1600" dirty="0" err="1">
                <a:solidFill>
                  <a:srgbClr val="222222"/>
                </a:solidFill>
                <a:latin typeface="Roboto" panose="02000000000000000000" pitchFamily="2" charset="0"/>
              </a:rPr>
              <a:t>Netwons</a:t>
            </a:r>
            <a:r>
              <a:rPr lang="en-US" sz="1600" dirty="0">
                <a:solidFill>
                  <a:srgbClr val="222222"/>
                </a:solidFill>
                <a:latin typeface="Roboto" panose="02000000000000000000" pitchFamily="2" charset="0"/>
              </a:rPr>
              <a:t> of force, or 15 grams of force</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Lever Far from Plunger</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3.1mm Mounting Holes</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$1.93 each</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Plunger Travel: 9 + 3.8 + 2.0 mm</a:t>
            </a:r>
          </a:p>
          <a:p>
            <a:pPr marL="285750" indent="-285750">
              <a:buFont typeface="Arial" panose="020B0604020202020204" pitchFamily="34" charset="0"/>
              <a:buChar char="•"/>
            </a:pPr>
            <a:endParaRPr lang="en-US" dirty="0">
              <a:solidFill>
                <a:srgbClr val="222222"/>
              </a:solidFill>
              <a:latin typeface="Roboto" panose="02000000000000000000" pitchFamily="2" charset="0"/>
            </a:endParaRPr>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F9FBDCD5-3FA0-0CE7-5EEE-F2CBD01370D6}"/>
              </a:ext>
            </a:extLst>
          </p:cNvPr>
          <p:cNvSpPr txBox="1"/>
          <p:nvPr/>
        </p:nvSpPr>
        <p:spPr>
          <a:xfrm>
            <a:off x="6683614" y="1447483"/>
            <a:ext cx="3993730" cy="2123658"/>
          </a:xfrm>
          <a:prstGeom prst="rect">
            <a:avLst/>
          </a:prstGeom>
          <a:noFill/>
        </p:spPr>
        <p:txBody>
          <a:bodyPr wrap="square">
            <a:spAutoFit/>
          </a:bodyPr>
          <a:lstStyle/>
          <a:p>
            <a:r>
              <a:rPr lang="en-US" sz="1600" b="1" i="0" dirty="0">
                <a:solidFill>
                  <a:srgbClr val="000000"/>
                </a:solidFill>
                <a:effectLst/>
                <a:latin typeface="Roboto" panose="02000000000000000000" pitchFamily="2" charset="0"/>
              </a:rPr>
              <a:t>TS0101F020V3</a:t>
            </a:r>
          </a:p>
          <a:p>
            <a:pPr marL="285750" indent="-285750">
              <a:buFont typeface="Arial" panose="020B0604020202020204" pitchFamily="34" charset="0"/>
              <a:buChar char="•"/>
            </a:pPr>
            <a:r>
              <a:rPr lang="en-US" sz="1600" dirty="0">
                <a:solidFill>
                  <a:srgbClr val="000000"/>
                </a:solidFill>
                <a:latin typeface="Roboto" panose="02000000000000000000" pitchFamily="2" charset="0"/>
              </a:rPr>
              <a:t>Made by E-Switch</a:t>
            </a:r>
          </a:p>
          <a:p>
            <a:pPr marL="285750" indent="-285750">
              <a:buFont typeface="Arial" panose="020B0604020202020204" pitchFamily="34" charset="0"/>
              <a:buChar char="•"/>
            </a:pPr>
            <a:r>
              <a:rPr lang="en-US" sz="1600" dirty="0">
                <a:solidFill>
                  <a:srgbClr val="000000"/>
                </a:solidFill>
                <a:latin typeface="Roboto" panose="02000000000000000000" pitchFamily="2" charset="0"/>
              </a:rPr>
              <a:t>Only rated for 6v @ 0.3 amps</a:t>
            </a:r>
          </a:p>
          <a:p>
            <a:pPr marL="285750" indent="-285750">
              <a:buFont typeface="Arial" panose="020B0604020202020204" pitchFamily="34" charset="0"/>
              <a:buChar char="•"/>
            </a:pPr>
            <a:r>
              <a:rPr lang="en-US" sz="1600" dirty="0">
                <a:solidFill>
                  <a:srgbClr val="000000"/>
                </a:solidFill>
                <a:latin typeface="Roboto" panose="02000000000000000000" pitchFamily="2" charset="0"/>
              </a:rPr>
              <a:t>20 grams (+/- 10g) operating force</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PCB terminals – must be soldered</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About $1.00 each</a:t>
            </a:r>
          </a:p>
          <a:p>
            <a:pPr marL="285750" indent="-285750">
              <a:buFont typeface="Arial" panose="020B0604020202020204" pitchFamily="34" charset="0"/>
              <a:buChar char="•"/>
            </a:pPr>
            <a:endParaRPr lang="en-US" dirty="0">
              <a:solidFill>
                <a:srgbClr val="222222"/>
              </a:solidFill>
              <a:latin typeface="Roboto" panose="02000000000000000000" pitchFamily="2" charset="0"/>
            </a:endParaRPr>
          </a:p>
          <a:p>
            <a:pPr marL="285750" indent="-285750">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B0AACAA7-4174-7667-7B05-F53B78691CDF}"/>
              </a:ext>
            </a:extLst>
          </p:cNvPr>
          <p:cNvPicPr>
            <a:picLocks noChangeAspect="1"/>
          </p:cNvPicPr>
          <p:nvPr/>
        </p:nvPicPr>
        <p:blipFill>
          <a:blip r:embed="rId2"/>
          <a:stretch>
            <a:fillRect/>
          </a:stretch>
        </p:blipFill>
        <p:spPr>
          <a:xfrm>
            <a:off x="6522761" y="3075057"/>
            <a:ext cx="4535993" cy="3417818"/>
          </a:xfrm>
          <a:prstGeom prst="rect">
            <a:avLst/>
          </a:prstGeom>
        </p:spPr>
      </p:pic>
      <p:pic>
        <p:nvPicPr>
          <p:cNvPr id="16" name="Picture 15">
            <a:extLst>
              <a:ext uri="{FF2B5EF4-FFF2-40B4-BE49-F238E27FC236}">
                <a16:creationId xmlns:a16="http://schemas.microsoft.com/office/drawing/2014/main" id="{9B33E5BB-2EB4-4D20-8EE2-92196746C0D0}"/>
              </a:ext>
            </a:extLst>
          </p:cNvPr>
          <p:cNvPicPr>
            <a:picLocks noChangeAspect="1"/>
          </p:cNvPicPr>
          <p:nvPr/>
        </p:nvPicPr>
        <p:blipFill>
          <a:blip r:embed="rId3"/>
          <a:stretch>
            <a:fillRect/>
          </a:stretch>
        </p:blipFill>
        <p:spPr>
          <a:xfrm>
            <a:off x="427301" y="3242645"/>
            <a:ext cx="5419004" cy="2657223"/>
          </a:xfrm>
          <a:prstGeom prst="rect">
            <a:avLst/>
          </a:prstGeom>
        </p:spPr>
      </p:pic>
    </p:spTree>
    <p:extLst>
      <p:ext uri="{BB962C8B-B14F-4D97-AF65-F5344CB8AC3E}">
        <p14:creationId xmlns:p14="http://schemas.microsoft.com/office/powerpoint/2010/main" val="1178898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8622-8151-7EF1-1B72-2E703B4C50FB}"/>
              </a:ext>
            </a:extLst>
          </p:cNvPr>
          <p:cNvSpPr>
            <a:spLocks noGrp="1"/>
          </p:cNvSpPr>
          <p:nvPr>
            <p:ph type="title"/>
          </p:nvPr>
        </p:nvSpPr>
        <p:spPr>
          <a:xfrm>
            <a:off x="838200" y="365125"/>
            <a:ext cx="7020070" cy="498217"/>
          </a:xfrm>
        </p:spPr>
        <p:txBody>
          <a:bodyPr>
            <a:normAutofit fontScale="90000"/>
          </a:bodyPr>
          <a:lstStyle/>
          <a:p>
            <a:r>
              <a:rPr lang="en-US" sz="3200" dirty="0"/>
              <a:t>Micro Switch: </a:t>
            </a:r>
            <a:r>
              <a:rPr lang="en-US" sz="3200" b="0" i="0" dirty="0">
                <a:solidFill>
                  <a:srgbClr val="000000"/>
                </a:solidFill>
                <a:effectLst/>
                <a:latin typeface="Roboto" panose="02000000000000000000" pitchFamily="2" charset="0"/>
              </a:rPr>
              <a:t>TS0101F020V3</a:t>
            </a:r>
            <a:endParaRPr lang="en-US" sz="3200" dirty="0"/>
          </a:p>
        </p:txBody>
      </p:sp>
      <p:pic>
        <p:nvPicPr>
          <p:cNvPr id="5" name="Content Placeholder 4">
            <a:extLst>
              <a:ext uri="{FF2B5EF4-FFF2-40B4-BE49-F238E27FC236}">
                <a16:creationId xmlns:a16="http://schemas.microsoft.com/office/drawing/2014/main" id="{E6EA2527-A11C-4FE5-51AF-DBE65BBCF641}"/>
              </a:ext>
            </a:extLst>
          </p:cNvPr>
          <p:cNvPicPr>
            <a:picLocks noGrp="1" noChangeAspect="1"/>
          </p:cNvPicPr>
          <p:nvPr>
            <p:ph idx="1"/>
          </p:nvPr>
        </p:nvPicPr>
        <p:blipFill>
          <a:blip r:embed="rId2"/>
          <a:stretch>
            <a:fillRect/>
          </a:stretch>
        </p:blipFill>
        <p:spPr>
          <a:xfrm>
            <a:off x="903183" y="863341"/>
            <a:ext cx="7795221" cy="5885495"/>
          </a:xfrm>
        </p:spPr>
      </p:pic>
      <p:sp>
        <p:nvSpPr>
          <p:cNvPr id="6" name="TextBox 5">
            <a:extLst>
              <a:ext uri="{FF2B5EF4-FFF2-40B4-BE49-F238E27FC236}">
                <a16:creationId xmlns:a16="http://schemas.microsoft.com/office/drawing/2014/main" id="{0BD3250D-190D-6AAD-BEC6-B9F61662EC18}"/>
              </a:ext>
            </a:extLst>
          </p:cNvPr>
          <p:cNvSpPr txBox="1"/>
          <p:nvPr/>
        </p:nvSpPr>
        <p:spPr>
          <a:xfrm>
            <a:off x="9246116" y="1903066"/>
            <a:ext cx="1701235" cy="369332"/>
          </a:xfrm>
          <a:prstGeom prst="rect">
            <a:avLst/>
          </a:prstGeom>
          <a:noFill/>
        </p:spPr>
        <p:txBody>
          <a:bodyPr wrap="none" rtlCol="0">
            <a:spAutoFit/>
          </a:bodyPr>
          <a:lstStyle/>
          <a:p>
            <a:r>
              <a:rPr lang="en-US" dirty="0"/>
              <a:t>Most Promising </a:t>
            </a:r>
          </a:p>
        </p:txBody>
      </p:sp>
    </p:spTree>
    <p:extLst>
      <p:ext uri="{BB962C8B-B14F-4D97-AF65-F5344CB8AC3E}">
        <p14:creationId xmlns:p14="http://schemas.microsoft.com/office/powerpoint/2010/main" val="1632933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2BE41-2CC1-4AB0-A680-DD761D7DD99E}"/>
              </a:ext>
            </a:extLst>
          </p:cNvPr>
          <p:cNvSpPr>
            <a:spLocks noGrp="1"/>
          </p:cNvSpPr>
          <p:nvPr>
            <p:ph type="title"/>
          </p:nvPr>
        </p:nvSpPr>
        <p:spPr/>
        <p:txBody>
          <a:bodyPr>
            <a:normAutofit/>
          </a:bodyPr>
          <a:lstStyle/>
          <a:p>
            <a:r>
              <a:rPr lang="en-US" sz="4000" dirty="0"/>
              <a:t>Drawing Showing that TS Micro Switch can Work</a:t>
            </a:r>
          </a:p>
        </p:txBody>
      </p:sp>
      <p:pic>
        <p:nvPicPr>
          <p:cNvPr id="5" name="Content Placeholder 4">
            <a:extLst>
              <a:ext uri="{FF2B5EF4-FFF2-40B4-BE49-F238E27FC236}">
                <a16:creationId xmlns:a16="http://schemas.microsoft.com/office/drawing/2014/main" id="{55C59585-9F19-BF66-6480-DF55EECF5666}"/>
              </a:ext>
            </a:extLst>
          </p:cNvPr>
          <p:cNvPicPr>
            <a:picLocks noGrp="1" noChangeAspect="1"/>
          </p:cNvPicPr>
          <p:nvPr>
            <p:ph idx="1"/>
          </p:nvPr>
        </p:nvPicPr>
        <p:blipFill>
          <a:blip r:embed="rId2"/>
          <a:stretch>
            <a:fillRect/>
          </a:stretch>
        </p:blipFill>
        <p:spPr>
          <a:xfrm>
            <a:off x="4362598" y="1825625"/>
            <a:ext cx="3466803" cy="4351338"/>
          </a:xfrm>
        </p:spPr>
      </p:pic>
      <p:sp>
        <p:nvSpPr>
          <p:cNvPr id="6" name="TextBox 5">
            <a:extLst>
              <a:ext uri="{FF2B5EF4-FFF2-40B4-BE49-F238E27FC236}">
                <a16:creationId xmlns:a16="http://schemas.microsoft.com/office/drawing/2014/main" id="{7D2A86DF-77A1-1FA7-E7A4-B3D0157EB25A}"/>
              </a:ext>
            </a:extLst>
          </p:cNvPr>
          <p:cNvSpPr txBox="1"/>
          <p:nvPr/>
        </p:nvSpPr>
        <p:spPr>
          <a:xfrm rot="16200000">
            <a:off x="6776772" y="2054116"/>
            <a:ext cx="733983" cy="276999"/>
          </a:xfrm>
          <a:prstGeom prst="rect">
            <a:avLst/>
          </a:prstGeom>
          <a:noFill/>
        </p:spPr>
        <p:txBody>
          <a:bodyPr wrap="none" rtlCol="0">
            <a:spAutoFit/>
          </a:bodyPr>
          <a:lstStyle/>
          <a:p>
            <a:r>
              <a:rPr lang="en-US" sz="1200" dirty="0"/>
              <a:t>Slot Wall</a:t>
            </a:r>
          </a:p>
        </p:txBody>
      </p:sp>
      <p:sp>
        <p:nvSpPr>
          <p:cNvPr id="7" name="TextBox 6">
            <a:extLst>
              <a:ext uri="{FF2B5EF4-FFF2-40B4-BE49-F238E27FC236}">
                <a16:creationId xmlns:a16="http://schemas.microsoft.com/office/drawing/2014/main" id="{3A819462-C40E-C631-F738-49FB6C478B74}"/>
              </a:ext>
            </a:extLst>
          </p:cNvPr>
          <p:cNvSpPr txBox="1"/>
          <p:nvPr/>
        </p:nvSpPr>
        <p:spPr>
          <a:xfrm rot="16200000">
            <a:off x="4088497" y="2054117"/>
            <a:ext cx="733983" cy="276999"/>
          </a:xfrm>
          <a:prstGeom prst="rect">
            <a:avLst/>
          </a:prstGeom>
          <a:noFill/>
        </p:spPr>
        <p:txBody>
          <a:bodyPr wrap="none" rtlCol="0">
            <a:spAutoFit/>
          </a:bodyPr>
          <a:lstStyle/>
          <a:p>
            <a:r>
              <a:rPr lang="en-US" sz="1200" dirty="0"/>
              <a:t>Slot Wall</a:t>
            </a:r>
          </a:p>
        </p:txBody>
      </p:sp>
      <p:sp>
        <p:nvSpPr>
          <p:cNvPr id="8" name="TextBox 7">
            <a:extLst>
              <a:ext uri="{FF2B5EF4-FFF2-40B4-BE49-F238E27FC236}">
                <a16:creationId xmlns:a16="http://schemas.microsoft.com/office/drawing/2014/main" id="{C5A906A5-1FA5-2055-9B27-A9F667A18984}"/>
              </a:ext>
            </a:extLst>
          </p:cNvPr>
          <p:cNvSpPr txBox="1"/>
          <p:nvPr/>
        </p:nvSpPr>
        <p:spPr>
          <a:xfrm>
            <a:off x="4850179" y="2831392"/>
            <a:ext cx="604653" cy="276999"/>
          </a:xfrm>
          <a:prstGeom prst="rect">
            <a:avLst/>
          </a:prstGeom>
          <a:noFill/>
        </p:spPr>
        <p:txBody>
          <a:bodyPr wrap="none" rtlCol="0">
            <a:spAutoFit/>
          </a:bodyPr>
          <a:lstStyle/>
          <a:p>
            <a:r>
              <a:rPr lang="en-US" sz="1200" dirty="0"/>
              <a:t>Pinball</a:t>
            </a:r>
          </a:p>
        </p:txBody>
      </p:sp>
      <p:sp>
        <p:nvSpPr>
          <p:cNvPr id="9" name="TextBox 8">
            <a:extLst>
              <a:ext uri="{FF2B5EF4-FFF2-40B4-BE49-F238E27FC236}">
                <a16:creationId xmlns:a16="http://schemas.microsoft.com/office/drawing/2014/main" id="{81EAEEFC-EF7A-F533-FA8B-FCA5F98B5CF4}"/>
              </a:ext>
            </a:extLst>
          </p:cNvPr>
          <p:cNvSpPr txBox="1"/>
          <p:nvPr/>
        </p:nvSpPr>
        <p:spPr>
          <a:xfrm>
            <a:off x="5347151" y="4581284"/>
            <a:ext cx="1053750" cy="276999"/>
          </a:xfrm>
          <a:prstGeom prst="rect">
            <a:avLst/>
          </a:prstGeom>
          <a:noFill/>
        </p:spPr>
        <p:txBody>
          <a:bodyPr wrap="none" rtlCol="0">
            <a:spAutoFit/>
          </a:bodyPr>
          <a:lstStyle/>
          <a:p>
            <a:r>
              <a:rPr lang="en-US" sz="1200" dirty="0"/>
              <a:t>Switch Mount</a:t>
            </a:r>
          </a:p>
        </p:txBody>
      </p:sp>
      <p:sp>
        <p:nvSpPr>
          <p:cNvPr id="10" name="TextBox 9">
            <a:extLst>
              <a:ext uri="{FF2B5EF4-FFF2-40B4-BE49-F238E27FC236}">
                <a16:creationId xmlns:a16="http://schemas.microsoft.com/office/drawing/2014/main" id="{5BEA4314-25F8-C322-CA72-724229FE1488}"/>
              </a:ext>
            </a:extLst>
          </p:cNvPr>
          <p:cNvSpPr txBox="1"/>
          <p:nvPr/>
        </p:nvSpPr>
        <p:spPr>
          <a:xfrm>
            <a:off x="7917838" y="2517875"/>
            <a:ext cx="1715150" cy="276999"/>
          </a:xfrm>
          <a:prstGeom prst="rect">
            <a:avLst/>
          </a:prstGeom>
          <a:noFill/>
        </p:spPr>
        <p:txBody>
          <a:bodyPr wrap="none" rtlCol="0">
            <a:spAutoFit/>
          </a:bodyPr>
          <a:lstStyle/>
          <a:p>
            <a:r>
              <a:rPr lang="en-US" sz="1200" dirty="0"/>
              <a:t>Line of Switch Activation</a:t>
            </a:r>
          </a:p>
        </p:txBody>
      </p:sp>
      <p:cxnSp>
        <p:nvCxnSpPr>
          <p:cNvPr id="14" name="Straight Arrow Connector 13">
            <a:extLst>
              <a:ext uri="{FF2B5EF4-FFF2-40B4-BE49-F238E27FC236}">
                <a16:creationId xmlns:a16="http://schemas.microsoft.com/office/drawing/2014/main" id="{C1A2F9A8-D67C-E194-F6E8-FE269DAB6665}"/>
              </a:ext>
            </a:extLst>
          </p:cNvPr>
          <p:cNvCxnSpPr>
            <a:cxnSpLocks/>
          </p:cNvCxnSpPr>
          <p:nvPr/>
        </p:nvCxnSpPr>
        <p:spPr>
          <a:xfrm flipH="1">
            <a:off x="6581823" y="2798126"/>
            <a:ext cx="1587436" cy="1170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2ACBDB-DE5A-F030-861F-2D3D9E255688}"/>
              </a:ext>
            </a:extLst>
          </p:cNvPr>
          <p:cNvSpPr txBox="1"/>
          <p:nvPr/>
        </p:nvSpPr>
        <p:spPr>
          <a:xfrm>
            <a:off x="1237767" y="2421107"/>
            <a:ext cx="1895329" cy="1015663"/>
          </a:xfrm>
          <a:prstGeom prst="rect">
            <a:avLst/>
          </a:prstGeom>
          <a:noFill/>
        </p:spPr>
        <p:txBody>
          <a:bodyPr wrap="square" rtlCol="0">
            <a:spAutoFit/>
          </a:bodyPr>
          <a:lstStyle/>
          <a:p>
            <a:r>
              <a:rPr lang="en-US" sz="1200" dirty="0"/>
              <a:t>This shows that the switch should be activated even when the pinball is traveling against the slot side wall.</a:t>
            </a:r>
          </a:p>
        </p:txBody>
      </p:sp>
    </p:spTree>
    <p:extLst>
      <p:ext uri="{BB962C8B-B14F-4D97-AF65-F5344CB8AC3E}">
        <p14:creationId xmlns:p14="http://schemas.microsoft.com/office/powerpoint/2010/main" val="684263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563DAF6-4B84-5E50-3E6F-859624FD7B3A}"/>
              </a:ext>
            </a:extLst>
          </p:cNvPr>
          <p:cNvPicPr>
            <a:picLocks noChangeAspect="1"/>
          </p:cNvPicPr>
          <p:nvPr/>
        </p:nvPicPr>
        <p:blipFill>
          <a:blip r:embed="rId2"/>
          <a:stretch>
            <a:fillRect/>
          </a:stretch>
        </p:blipFill>
        <p:spPr>
          <a:xfrm>
            <a:off x="481469" y="2021389"/>
            <a:ext cx="4762739" cy="3299242"/>
          </a:xfrm>
          <a:prstGeom prst="rect">
            <a:avLst/>
          </a:prstGeom>
        </p:spPr>
      </p:pic>
      <p:pic>
        <p:nvPicPr>
          <p:cNvPr id="10" name="Picture 9">
            <a:extLst>
              <a:ext uri="{FF2B5EF4-FFF2-40B4-BE49-F238E27FC236}">
                <a16:creationId xmlns:a16="http://schemas.microsoft.com/office/drawing/2014/main" id="{3E24C4D0-FB7B-A1DF-1A7E-0F8F5C8F6C2F}"/>
              </a:ext>
            </a:extLst>
          </p:cNvPr>
          <p:cNvPicPr>
            <a:picLocks noChangeAspect="1"/>
          </p:cNvPicPr>
          <p:nvPr/>
        </p:nvPicPr>
        <p:blipFill>
          <a:blip r:embed="rId3"/>
          <a:stretch>
            <a:fillRect/>
          </a:stretch>
        </p:blipFill>
        <p:spPr>
          <a:xfrm>
            <a:off x="5826771" y="1861246"/>
            <a:ext cx="5930375" cy="3459385"/>
          </a:xfrm>
          <a:prstGeom prst="rect">
            <a:avLst/>
          </a:prstGeom>
        </p:spPr>
      </p:pic>
      <p:sp>
        <p:nvSpPr>
          <p:cNvPr id="2" name="Title 1">
            <a:extLst>
              <a:ext uri="{FF2B5EF4-FFF2-40B4-BE49-F238E27FC236}">
                <a16:creationId xmlns:a16="http://schemas.microsoft.com/office/drawing/2014/main" id="{A2812CE2-3699-32DC-8705-54B89B32EAF1}"/>
              </a:ext>
            </a:extLst>
          </p:cNvPr>
          <p:cNvSpPr>
            <a:spLocks noGrp="1"/>
          </p:cNvSpPr>
          <p:nvPr>
            <p:ph type="title"/>
          </p:nvPr>
        </p:nvSpPr>
        <p:spPr/>
        <p:txBody>
          <a:bodyPr/>
          <a:lstStyle/>
          <a:p>
            <a:r>
              <a:rPr lang="en-US" dirty="0"/>
              <a:t>Micro-switch Mount for Slot Switches</a:t>
            </a:r>
          </a:p>
        </p:txBody>
      </p:sp>
      <p:sp>
        <p:nvSpPr>
          <p:cNvPr id="8" name="TextBox 7">
            <a:extLst>
              <a:ext uri="{FF2B5EF4-FFF2-40B4-BE49-F238E27FC236}">
                <a16:creationId xmlns:a16="http://schemas.microsoft.com/office/drawing/2014/main" id="{772D106F-2683-21E3-8D77-33EB5133B801}"/>
              </a:ext>
            </a:extLst>
          </p:cNvPr>
          <p:cNvSpPr txBox="1"/>
          <p:nvPr/>
        </p:nvSpPr>
        <p:spPr>
          <a:xfrm>
            <a:off x="4817980" y="2459789"/>
            <a:ext cx="1449436" cy="369332"/>
          </a:xfrm>
          <a:prstGeom prst="rect">
            <a:avLst/>
          </a:prstGeom>
          <a:noFill/>
        </p:spPr>
        <p:txBody>
          <a:bodyPr wrap="none" rtlCol="0">
            <a:spAutoFit/>
          </a:bodyPr>
          <a:lstStyle/>
          <a:p>
            <a:r>
              <a:rPr lang="en-US" dirty="0"/>
              <a:t>F22-PM-3023</a:t>
            </a:r>
          </a:p>
        </p:txBody>
      </p:sp>
      <p:sp>
        <p:nvSpPr>
          <p:cNvPr id="15" name="TextBox 14">
            <a:extLst>
              <a:ext uri="{FF2B5EF4-FFF2-40B4-BE49-F238E27FC236}">
                <a16:creationId xmlns:a16="http://schemas.microsoft.com/office/drawing/2014/main" id="{074E5DF8-7B31-003F-EBDC-F43A677058FB}"/>
              </a:ext>
            </a:extLst>
          </p:cNvPr>
          <p:cNvSpPr txBox="1"/>
          <p:nvPr/>
        </p:nvSpPr>
        <p:spPr>
          <a:xfrm>
            <a:off x="3459089" y="5231111"/>
            <a:ext cx="2174602" cy="461665"/>
          </a:xfrm>
          <a:prstGeom prst="rect">
            <a:avLst/>
          </a:prstGeom>
          <a:noFill/>
        </p:spPr>
        <p:txBody>
          <a:bodyPr wrap="square" rtlCol="0">
            <a:spAutoFit/>
          </a:bodyPr>
          <a:lstStyle/>
          <a:p>
            <a:r>
              <a:rPr lang="en-US" sz="1200" dirty="0"/>
              <a:t>Mount with 2 #4 Pan Head Wood Screws, 0.5 inches long</a:t>
            </a:r>
          </a:p>
        </p:txBody>
      </p:sp>
      <p:cxnSp>
        <p:nvCxnSpPr>
          <p:cNvPr id="17" name="Straight Arrow Connector 16">
            <a:extLst>
              <a:ext uri="{FF2B5EF4-FFF2-40B4-BE49-F238E27FC236}">
                <a16:creationId xmlns:a16="http://schemas.microsoft.com/office/drawing/2014/main" id="{1034F1E9-9EAF-98FF-D825-8004EE133EF0}"/>
              </a:ext>
            </a:extLst>
          </p:cNvPr>
          <p:cNvCxnSpPr>
            <a:cxnSpLocks/>
          </p:cNvCxnSpPr>
          <p:nvPr/>
        </p:nvCxnSpPr>
        <p:spPr>
          <a:xfrm flipH="1" flipV="1">
            <a:off x="4242445" y="3903606"/>
            <a:ext cx="222798" cy="1327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D177EE-AAF8-F16D-D653-36388E705209}"/>
              </a:ext>
            </a:extLst>
          </p:cNvPr>
          <p:cNvCxnSpPr>
            <a:cxnSpLocks/>
          </p:cNvCxnSpPr>
          <p:nvPr/>
        </p:nvCxnSpPr>
        <p:spPr>
          <a:xfrm flipH="1" flipV="1">
            <a:off x="2074806" y="4869064"/>
            <a:ext cx="2390437" cy="362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778F65F-1ED8-24AB-8495-818DCF6DCA7A}"/>
              </a:ext>
            </a:extLst>
          </p:cNvPr>
          <p:cNvSpPr txBox="1"/>
          <p:nvPr/>
        </p:nvSpPr>
        <p:spPr>
          <a:xfrm>
            <a:off x="7524010" y="4769446"/>
            <a:ext cx="2174602" cy="461665"/>
          </a:xfrm>
          <a:prstGeom prst="rect">
            <a:avLst/>
          </a:prstGeom>
          <a:noFill/>
        </p:spPr>
        <p:txBody>
          <a:bodyPr wrap="square" rtlCol="0">
            <a:spAutoFit/>
          </a:bodyPr>
          <a:lstStyle/>
          <a:p>
            <a:r>
              <a:rPr lang="en-US" sz="1200" dirty="0"/>
              <a:t>Join halves with #2 machine screws, 0.25 inches long</a:t>
            </a:r>
          </a:p>
        </p:txBody>
      </p:sp>
      <p:sp>
        <p:nvSpPr>
          <p:cNvPr id="24" name="TextBox 23">
            <a:extLst>
              <a:ext uri="{FF2B5EF4-FFF2-40B4-BE49-F238E27FC236}">
                <a16:creationId xmlns:a16="http://schemas.microsoft.com/office/drawing/2014/main" id="{E3CEAF79-A9FA-E6FF-1B7F-17A4A1EC81D1}"/>
              </a:ext>
            </a:extLst>
          </p:cNvPr>
          <p:cNvSpPr txBox="1"/>
          <p:nvPr/>
        </p:nvSpPr>
        <p:spPr>
          <a:xfrm>
            <a:off x="688236" y="1605890"/>
            <a:ext cx="2174602" cy="830997"/>
          </a:xfrm>
          <a:prstGeom prst="rect">
            <a:avLst/>
          </a:prstGeom>
          <a:noFill/>
        </p:spPr>
        <p:txBody>
          <a:bodyPr wrap="square" rtlCol="0">
            <a:spAutoFit/>
          </a:bodyPr>
          <a:lstStyle/>
          <a:p>
            <a:r>
              <a:rPr lang="en-US" sz="1200" dirty="0"/>
              <a:t>Drill 0.75 inch hole in playing surface.  Insert Part, making this surface flush with playing surface</a:t>
            </a:r>
          </a:p>
        </p:txBody>
      </p:sp>
      <p:cxnSp>
        <p:nvCxnSpPr>
          <p:cNvPr id="25" name="Straight Arrow Connector 24">
            <a:extLst>
              <a:ext uri="{FF2B5EF4-FFF2-40B4-BE49-F238E27FC236}">
                <a16:creationId xmlns:a16="http://schemas.microsoft.com/office/drawing/2014/main" id="{594ACE65-3B94-C028-FF39-32E2DE6FAF04}"/>
              </a:ext>
            </a:extLst>
          </p:cNvPr>
          <p:cNvCxnSpPr>
            <a:cxnSpLocks/>
          </p:cNvCxnSpPr>
          <p:nvPr/>
        </p:nvCxnSpPr>
        <p:spPr>
          <a:xfrm>
            <a:off x="2715350" y="2021388"/>
            <a:ext cx="408463" cy="623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136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35A124-3235-5354-502E-70D83FD168DE}"/>
              </a:ext>
            </a:extLst>
          </p:cNvPr>
          <p:cNvSpPr>
            <a:spLocks noGrp="1"/>
          </p:cNvSpPr>
          <p:nvPr>
            <p:ph type="title"/>
          </p:nvPr>
        </p:nvSpPr>
        <p:spPr/>
        <p:txBody>
          <a:bodyPr/>
          <a:lstStyle/>
          <a:p>
            <a:r>
              <a:rPr lang="en-US" dirty="0"/>
              <a:t>Score Board</a:t>
            </a:r>
          </a:p>
        </p:txBody>
      </p:sp>
      <p:sp>
        <p:nvSpPr>
          <p:cNvPr id="5" name="Text Placeholder 4">
            <a:extLst>
              <a:ext uri="{FF2B5EF4-FFF2-40B4-BE49-F238E27FC236}">
                <a16:creationId xmlns:a16="http://schemas.microsoft.com/office/drawing/2014/main" id="{8A86287B-5E23-B135-5F13-46E07FC79CD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7783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01CA4-BC48-B975-CF68-2598BCA5CD8C}"/>
              </a:ext>
            </a:extLst>
          </p:cNvPr>
          <p:cNvSpPr>
            <a:spLocks noGrp="1"/>
          </p:cNvSpPr>
          <p:nvPr>
            <p:ph type="title"/>
          </p:nvPr>
        </p:nvSpPr>
        <p:spPr/>
        <p:txBody>
          <a:bodyPr/>
          <a:lstStyle/>
          <a:p>
            <a:r>
              <a:rPr lang="en-US" dirty="0"/>
              <a:t>Requirements and Ideas</a:t>
            </a:r>
          </a:p>
        </p:txBody>
      </p:sp>
      <p:sp>
        <p:nvSpPr>
          <p:cNvPr id="5" name="Content Placeholder 4">
            <a:extLst>
              <a:ext uri="{FF2B5EF4-FFF2-40B4-BE49-F238E27FC236}">
                <a16:creationId xmlns:a16="http://schemas.microsoft.com/office/drawing/2014/main" id="{544468B6-FEFE-41EA-7846-3EE632BDA067}"/>
              </a:ext>
            </a:extLst>
          </p:cNvPr>
          <p:cNvSpPr>
            <a:spLocks noGrp="1"/>
          </p:cNvSpPr>
          <p:nvPr>
            <p:ph idx="1"/>
          </p:nvPr>
        </p:nvSpPr>
        <p:spPr/>
        <p:txBody>
          <a:bodyPr/>
          <a:lstStyle/>
          <a:p>
            <a:r>
              <a:rPr lang="en-US" dirty="0"/>
              <a:t>Scoreboard Attached to rear of machine on pivots for transport</a:t>
            </a:r>
          </a:p>
          <a:p>
            <a:r>
              <a:rPr lang="en-US" dirty="0"/>
              <a:t>Scoreboard houses Monitor and Speakers</a:t>
            </a:r>
          </a:p>
          <a:p>
            <a:r>
              <a:rPr lang="en-US" dirty="0"/>
              <a:t>Scoreboard may house AC system, on/off switch, computers?</a:t>
            </a:r>
          </a:p>
          <a:p>
            <a:r>
              <a:rPr lang="en-US" dirty="0"/>
              <a:t>Scoreboard has bright lights and Neo Pixels</a:t>
            </a:r>
          </a:p>
          <a:p>
            <a:r>
              <a:rPr lang="en-US" dirty="0"/>
              <a:t>Must provide Disconnect of wires between scoreboard and rest of machine</a:t>
            </a:r>
          </a:p>
        </p:txBody>
      </p:sp>
    </p:spTree>
    <p:extLst>
      <p:ext uri="{BB962C8B-B14F-4D97-AF65-F5344CB8AC3E}">
        <p14:creationId xmlns:p14="http://schemas.microsoft.com/office/powerpoint/2010/main" val="2669038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3BA2C-AE92-7478-ECFC-F2D4B09AC07F}"/>
              </a:ext>
            </a:extLst>
          </p:cNvPr>
          <p:cNvSpPr>
            <a:spLocks noGrp="1"/>
          </p:cNvSpPr>
          <p:nvPr>
            <p:ph type="title"/>
          </p:nvPr>
        </p:nvSpPr>
        <p:spPr/>
        <p:txBody>
          <a:bodyPr/>
          <a:lstStyle/>
          <a:p>
            <a:r>
              <a:rPr lang="en-US" dirty="0"/>
              <a:t>Wires in Scoreboard Disconnect</a:t>
            </a:r>
          </a:p>
        </p:txBody>
      </p:sp>
      <p:graphicFrame>
        <p:nvGraphicFramePr>
          <p:cNvPr id="4" name="Table 4">
            <a:extLst>
              <a:ext uri="{FF2B5EF4-FFF2-40B4-BE49-F238E27FC236}">
                <a16:creationId xmlns:a16="http://schemas.microsoft.com/office/drawing/2014/main" id="{F0B64151-553E-5403-FD3C-0D2B3DFE4DBE}"/>
              </a:ext>
            </a:extLst>
          </p:cNvPr>
          <p:cNvGraphicFramePr>
            <a:graphicFrameLocks noGrp="1"/>
          </p:cNvGraphicFramePr>
          <p:nvPr>
            <p:extLst>
              <p:ext uri="{D42A27DB-BD31-4B8C-83A1-F6EECF244321}">
                <p14:modId xmlns:p14="http://schemas.microsoft.com/office/powerpoint/2010/main" val="237885243"/>
              </p:ext>
            </p:extLst>
          </p:nvPr>
        </p:nvGraphicFramePr>
        <p:xfrm>
          <a:off x="1039223" y="2066471"/>
          <a:ext cx="8696960" cy="2225040"/>
        </p:xfrm>
        <a:graphic>
          <a:graphicData uri="http://schemas.openxmlformats.org/drawingml/2006/table">
            <a:tbl>
              <a:tblPr firstRow="1" bandRow="1">
                <a:tableStyleId>{5C22544A-7EE6-4342-B048-85BDC9FD1C3A}</a:tableStyleId>
              </a:tblPr>
              <a:tblGrid>
                <a:gridCol w="2037573">
                  <a:extLst>
                    <a:ext uri="{9D8B030D-6E8A-4147-A177-3AD203B41FA5}">
                      <a16:colId xmlns:a16="http://schemas.microsoft.com/office/drawing/2014/main" val="360183455"/>
                    </a:ext>
                  </a:extLst>
                </a:gridCol>
                <a:gridCol w="2664998">
                  <a:extLst>
                    <a:ext uri="{9D8B030D-6E8A-4147-A177-3AD203B41FA5}">
                      <a16:colId xmlns:a16="http://schemas.microsoft.com/office/drawing/2014/main" val="1695702181"/>
                    </a:ext>
                  </a:extLst>
                </a:gridCol>
                <a:gridCol w="2003407">
                  <a:extLst>
                    <a:ext uri="{9D8B030D-6E8A-4147-A177-3AD203B41FA5}">
                      <a16:colId xmlns:a16="http://schemas.microsoft.com/office/drawing/2014/main" val="1071845527"/>
                    </a:ext>
                  </a:extLst>
                </a:gridCol>
                <a:gridCol w="1990982">
                  <a:extLst>
                    <a:ext uri="{9D8B030D-6E8A-4147-A177-3AD203B41FA5}">
                      <a16:colId xmlns:a16="http://schemas.microsoft.com/office/drawing/2014/main" val="196451372"/>
                    </a:ext>
                  </a:extLst>
                </a:gridCol>
              </a:tblGrid>
              <a:tr h="370840">
                <a:tc>
                  <a:txBody>
                    <a:bodyPr/>
                    <a:lstStyle/>
                    <a:p>
                      <a:r>
                        <a:rPr lang="en-US" dirty="0"/>
                        <a:t>Purpose</a:t>
                      </a:r>
                    </a:p>
                  </a:txBody>
                  <a:tcPr/>
                </a:tc>
                <a:tc>
                  <a:txBody>
                    <a:bodyPr/>
                    <a:lstStyle/>
                    <a:p>
                      <a:r>
                        <a:rPr lang="en-US" dirty="0"/>
                        <a:t>Conductor</a:t>
                      </a:r>
                    </a:p>
                  </a:txBody>
                  <a:tcPr/>
                </a:tc>
                <a:tc>
                  <a:txBody>
                    <a:bodyPr/>
                    <a:lstStyle/>
                    <a:p>
                      <a:r>
                        <a:rPr lang="en-US" dirty="0"/>
                        <a:t>Max Current</a:t>
                      </a:r>
                    </a:p>
                  </a:txBody>
                  <a:tcPr/>
                </a:tc>
                <a:tc>
                  <a:txBody>
                    <a:bodyPr/>
                    <a:lstStyle/>
                    <a:p>
                      <a:r>
                        <a:rPr lang="en-US" dirty="0"/>
                        <a:t>Plug Type</a:t>
                      </a:r>
                    </a:p>
                  </a:txBody>
                  <a:tcPr/>
                </a:tc>
                <a:extLst>
                  <a:ext uri="{0D108BD9-81ED-4DB2-BD59-A6C34878D82A}">
                    <a16:rowId xmlns:a16="http://schemas.microsoft.com/office/drawing/2014/main" val="204666054"/>
                  </a:ext>
                </a:extLst>
              </a:tr>
              <a:tr h="370840">
                <a:tc>
                  <a:txBody>
                    <a:bodyPr/>
                    <a:lstStyle/>
                    <a:p>
                      <a:r>
                        <a:rPr lang="en-US" dirty="0"/>
                        <a:t>48 Volt Supply</a:t>
                      </a:r>
                    </a:p>
                  </a:txBody>
                  <a:tcPr/>
                </a:tc>
                <a:tc>
                  <a:txBody>
                    <a:bodyPr/>
                    <a:lstStyle/>
                    <a:p>
                      <a:r>
                        <a:rPr lang="en-US" dirty="0"/>
                        <a:t>12 AWG</a:t>
                      </a:r>
                    </a:p>
                  </a:txBody>
                  <a:tcPr/>
                </a:tc>
                <a:tc>
                  <a:txBody>
                    <a:bodyPr/>
                    <a:lstStyle/>
                    <a:p>
                      <a:r>
                        <a:rPr lang="en-US" dirty="0"/>
                        <a:t>20 Amps</a:t>
                      </a:r>
                    </a:p>
                  </a:txBody>
                  <a:tcPr/>
                </a:tc>
                <a:tc>
                  <a:txBody>
                    <a:bodyPr/>
                    <a:lstStyle/>
                    <a:p>
                      <a:r>
                        <a:rPr lang="en-US" dirty="0"/>
                        <a:t>Anderson</a:t>
                      </a:r>
                    </a:p>
                  </a:txBody>
                  <a:tcPr/>
                </a:tc>
                <a:extLst>
                  <a:ext uri="{0D108BD9-81ED-4DB2-BD59-A6C34878D82A}">
                    <a16:rowId xmlns:a16="http://schemas.microsoft.com/office/drawing/2014/main" val="85201292"/>
                  </a:ext>
                </a:extLst>
              </a:tr>
              <a:tr h="370840">
                <a:tc>
                  <a:txBody>
                    <a:bodyPr/>
                    <a:lstStyle/>
                    <a:p>
                      <a:r>
                        <a:rPr lang="en-US" dirty="0"/>
                        <a:t>12 Volt Supply</a:t>
                      </a:r>
                    </a:p>
                  </a:txBody>
                  <a:tcPr/>
                </a:tc>
                <a:tc>
                  <a:txBody>
                    <a:bodyPr/>
                    <a:lstStyle/>
                    <a:p>
                      <a:r>
                        <a:rPr lang="en-US" dirty="0"/>
                        <a:t>12 AWG</a:t>
                      </a:r>
                    </a:p>
                  </a:txBody>
                  <a:tcPr/>
                </a:tc>
                <a:tc>
                  <a:txBody>
                    <a:bodyPr/>
                    <a:lstStyle/>
                    <a:p>
                      <a:r>
                        <a:rPr lang="en-US" dirty="0"/>
                        <a:t>15 Amps</a:t>
                      </a:r>
                    </a:p>
                  </a:txBody>
                  <a:tcPr/>
                </a:tc>
                <a:tc>
                  <a:txBody>
                    <a:bodyPr/>
                    <a:lstStyle/>
                    <a:p>
                      <a:r>
                        <a:rPr lang="en-US" dirty="0"/>
                        <a:t>Anderson</a:t>
                      </a:r>
                    </a:p>
                  </a:txBody>
                  <a:tcPr/>
                </a:tc>
                <a:extLst>
                  <a:ext uri="{0D108BD9-81ED-4DB2-BD59-A6C34878D82A}">
                    <a16:rowId xmlns:a16="http://schemas.microsoft.com/office/drawing/2014/main" val="4276148218"/>
                  </a:ext>
                </a:extLst>
              </a:tr>
              <a:tr h="370840">
                <a:tc>
                  <a:txBody>
                    <a:bodyPr/>
                    <a:lstStyle/>
                    <a:p>
                      <a:r>
                        <a:rPr lang="en-US" dirty="0"/>
                        <a:t>5 Volt Supply</a:t>
                      </a:r>
                    </a:p>
                  </a:txBody>
                  <a:tcPr/>
                </a:tc>
                <a:tc>
                  <a:txBody>
                    <a:bodyPr/>
                    <a:lstStyle/>
                    <a:p>
                      <a:r>
                        <a:rPr lang="en-US" dirty="0"/>
                        <a:t>12 AWG</a:t>
                      </a:r>
                    </a:p>
                  </a:txBody>
                  <a:tcPr/>
                </a:tc>
                <a:tc>
                  <a:txBody>
                    <a:bodyPr/>
                    <a:lstStyle/>
                    <a:p>
                      <a:r>
                        <a:rPr lang="en-US" dirty="0"/>
                        <a:t>15 Amps</a:t>
                      </a:r>
                    </a:p>
                  </a:txBody>
                  <a:tcPr/>
                </a:tc>
                <a:tc>
                  <a:txBody>
                    <a:bodyPr/>
                    <a:lstStyle/>
                    <a:p>
                      <a:r>
                        <a:rPr lang="en-US" dirty="0"/>
                        <a:t>Anderson</a:t>
                      </a:r>
                    </a:p>
                  </a:txBody>
                  <a:tcPr/>
                </a:tc>
                <a:extLst>
                  <a:ext uri="{0D108BD9-81ED-4DB2-BD59-A6C34878D82A}">
                    <a16:rowId xmlns:a16="http://schemas.microsoft.com/office/drawing/2014/main" val="254686169"/>
                  </a:ext>
                </a:extLst>
              </a:tr>
              <a:tr h="370840">
                <a:tc>
                  <a:txBody>
                    <a:bodyPr/>
                    <a:lstStyle/>
                    <a:p>
                      <a:r>
                        <a:rPr lang="en-US" dirty="0"/>
                        <a:t>Ground</a:t>
                      </a:r>
                    </a:p>
                  </a:txBody>
                  <a:tcPr/>
                </a:tc>
                <a:tc>
                  <a:txBody>
                    <a:bodyPr/>
                    <a:lstStyle/>
                    <a:p>
                      <a:r>
                        <a:rPr lang="en-US" dirty="0"/>
                        <a:t>12 AWG x 3</a:t>
                      </a:r>
                    </a:p>
                  </a:txBody>
                  <a:tcPr/>
                </a:tc>
                <a:tc>
                  <a:txBody>
                    <a:bodyPr/>
                    <a:lstStyle/>
                    <a:p>
                      <a:r>
                        <a:rPr lang="en-US" dirty="0"/>
                        <a:t>50 Amps</a:t>
                      </a:r>
                    </a:p>
                  </a:txBody>
                  <a:tcPr/>
                </a:tc>
                <a:tc>
                  <a:txBody>
                    <a:bodyPr/>
                    <a:lstStyle/>
                    <a:p>
                      <a:r>
                        <a:rPr lang="en-US" dirty="0"/>
                        <a:t>Anderson</a:t>
                      </a:r>
                    </a:p>
                  </a:txBody>
                  <a:tcPr/>
                </a:tc>
                <a:extLst>
                  <a:ext uri="{0D108BD9-81ED-4DB2-BD59-A6C34878D82A}">
                    <a16:rowId xmlns:a16="http://schemas.microsoft.com/office/drawing/2014/main" val="1575281477"/>
                  </a:ext>
                </a:extLst>
              </a:tr>
              <a:tr h="370840">
                <a:tc>
                  <a:txBody>
                    <a:bodyPr/>
                    <a:lstStyle/>
                    <a:p>
                      <a:r>
                        <a:rPr lang="en-US" dirty="0"/>
                        <a:t>Computer Control</a:t>
                      </a:r>
                    </a:p>
                  </a:txBody>
                  <a:tcPr/>
                </a:tc>
                <a:tc>
                  <a:txBody>
                    <a:bodyPr/>
                    <a:lstStyle/>
                    <a:p>
                      <a:r>
                        <a:rPr lang="en-US" dirty="0"/>
                        <a:t>24 AWG Stranded, x4</a:t>
                      </a:r>
                    </a:p>
                  </a:txBody>
                  <a:tcPr/>
                </a:tc>
                <a:tc>
                  <a:txBody>
                    <a:bodyPr/>
                    <a:lstStyle/>
                    <a:p>
                      <a:r>
                        <a:rPr lang="en-US" dirty="0"/>
                        <a:t>I2C + Logic Power</a:t>
                      </a:r>
                    </a:p>
                  </a:txBody>
                  <a:tcPr/>
                </a:tc>
                <a:tc>
                  <a:txBody>
                    <a:bodyPr/>
                    <a:lstStyle/>
                    <a:p>
                      <a:r>
                        <a:rPr lang="en-US" dirty="0"/>
                        <a:t>MicroFit-4Pin</a:t>
                      </a:r>
                    </a:p>
                  </a:txBody>
                  <a:tcPr/>
                </a:tc>
                <a:extLst>
                  <a:ext uri="{0D108BD9-81ED-4DB2-BD59-A6C34878D82A}">
                    <a16:rowId xmlns:a16="http://schemas.microsoft.com/office/drawing/2014/main" val="1642989164"/>
                  </a:ext>
                </a:extLst>
              </a:tr>
            </a:tbl>
          </a:graphicData>
        </a:graphic>
      </p:graphicFrame>
      <p:pic>
        <p:nvPicPr>
          <p:cNvPr id="6" name="Picture 5">
            <a:extLst>
              <a:ext uri="{FF2B5EF4-FFF2-40B4-BE49-F238E27FC236}">
                <a16:creationId xmlns:a16="http://schemas.microsoft.com/office/drawing/2014/main" id="{D3FC5153-C0F7-195F-26C7-80F47DCB6720}"/>
              </a:ext>
            </a:extLst>
          </p:cNvPr>
          <p:cNvPicPr>
            <a:picLocks noChangeAspect="1"/>
          </p:cNvPicPr>
          <p:nvPr/>
        </p:nvPicPr>
        <p:blipFill>
          <a:blip r:embed="rId2"/>
          <a:stretch>
            <a:fillRect/>
          </a:stretch>
        </p:blipFill>
        <p:spPr>
          <a:xfrm>
            <a:off x="5685745" y="4454979"/>
            <a:ext cx="2908386" cy="1728107"/>
          </a:xfrm>
          <a:prstGeom prst="rect">
            <a:avLst/>
          </a:prstGeom>
        </p:spPr>
      </p:pic>
    </p:spTree>
    <p:extLst>
      <p:ext uri="{BB962C8B-B14F-4D97-AF65-F5344CB8AC3E}">
        <p14:creationId xmlns:p14="http://schemas.microsoft.com/office/powerpoint/2010/main" val="2804265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AB2DFE6-E794-DC48-41BB-B3C5683AA75D}"/>
              </a:ext>
            </a:extLst>
          </p:cNvPr>
          <p:cNvPicPr>
            <a:picLocks noChangeAspect="1"/>
          </p:cNvPicPr>
          <p:nvPr/>
        </p:nvPicPr>
        <p:blipFill>
          <a:blip r:embed="rId2"/>
          <a:stretch>
            <a:fillRect/>
          </a:stretch>
        </p:blipFill>
        <p:spPr>
          <a:xfrm>
            <a:off x="2499297" y="4213688"/>
            <a:ext cx="453166" cy="447473"/>
          </a:xfrm>
          <a:prstGeom prst="rect">
            <a:avLst/>
          </a:prstGeom>
        </p:spPr>
      </p:pic>
      <p:sp>
        <p:nvSpPr>
          <p:cNvPr id="2" name="Title 1">
            <a:extLst>
              <a:ext uri="{FF2B5EF4-FFF2-40B4-BE49-F238E27FC236}">
                <a16:creationId xmlns:a16="http://schemas.microsoft.com/office/drawing/2014/main" id="{2F1554FB-5F4E-9563-3BA5-96F41ED10B6E}"/>
              </a:ext>
            </a:extLst>
          </p:cNvPr>
          <p:cNvSpPr>
            <a:spLocks noGrp="1"/>
          </p:cNvSpPr>
          <p:nvPr>
            <p:ph type="title"/>
          </p:nvPr>
        </p:nvSpPr>
        <p:spPr/>
        <p:txBody>
          <a:bodyPr/>
          <a:lstStyle/>
          <a:p>
            <a:r>
              <a:rPr lang="en-US" dirty="0"/>
              <a:t>Block Diagram of Control Circuitry</a:t>
            </a:r>
          </a:p>
        </p:txBody>
      </p:sp>
      <p:pic>
        <p:nvPicPr>
          <p:cNvPr id="3" name="Picture 2">
            <a:extLst>
              <a:ext uri="{FF2B5EF4-FFF2-40B4-BE49-F238E27FC236}">
                <a16:creationId xmlns:a16="http://schemas.microsoft.com/office/drawing/2014/main" id="{6492BF84-5EE9-0F5A-FDE7-36C9399DAB25}"/>
              </a:ext>
            </a:extLst>
          </p:cNvPr>
          <p:cNvPicPr>
            <a:picLocks noChangeAspect="1"/>
          </p:cNvPicPr>
          <p:nvPr/>
        </p:nvPicPr>
        <p:blipFill>
          <a:blip r:embed="rId3"/>
          <a:stretch>
            <a:fillRect/>
          </a:stretch>
        </p:blipFill>
        <p:spPr>
          <a:xfrm>
            <a:off x="2444447" y="2969437"/>
            <a:ext cx="1364501" cy="783218"/>
          </a:xfrm>
          <a:prstGeom prst="rect">
            <a:avLst/>
          </a:prstGeom>
        </p:spPr>
      </p:pic>
      <p:pic>
        <p:nvPicPr>
          <p:cNvPr id="4" name="Picture 3">
            <a:extLst>
              <a:ext uri="{FF2B5EF4-FFF2-40B4-BE49-F238E27FC236}">
                <a16:creationId xmlns:a16="http://schemas.microsoft.com/office/drawing/2014/main" id="{CED60D11-FC88-EFDB-0137-AF606AB1F5D0}"/>
              </a:ext>
            </a:extLst>
          </p:cNvPr>
          <p:cNvPicPr>
            <a:picLocks noChangeAspect="1"/>
          </p:cNvPicPr>
          <p:nvPr/>
        </p:nvPicPr>
        <p:blipFill>
          <a:blip r:embed="rId4"/>
          <a:stretch>
            <a:fillRect/>
          </a:stretch>
        </p:blipFill>
        <p:spPr>
          <a:xfrm rot="16743349">
            <a:off x="5689828" y="2856701"/>
            <a:ext cx="812344" cy="855099"/>
          </a:xfrm>
          <a:prstGeom prst="rect">
            <a:avLst/>
          </a:prstGeom>
        </p:spPr>
      </p:pic>
      <p:pic>
        <p:nvPicPr>
          <p:cNvPr id="5" name="Picture 4">
            <a:extLst>
              <a:ext uri="{FF2B5EF4-FFF2-40B4-BE49-F238E27FC236}">
                <a16:creationId xmlns:a16="http://schemas.microsoft.com/office/drawing/2014/main" id="{B680FA50-3FB2-32FA-842F-1CE5D04B32DF}"/>
              </a:ext>
            </a:extLst>
          </p:cNvPr>
          <p:cNvPicPr>
            <a:picLocks noChangeAspect="1"/>
          </p:cNvPicPr>
          <p:nvPr/>
        </p:nvPicPr>
        <p:blipFill>
          <a:blip r:embed="rId4"/>
          <a:stretch>
            <a:fillRect/>
          </a:stretch>
        </p:blipFill>
        <p:spPr>
          <a:xfrm rot="16743349">
            <a:off x="6890312" y="2856700"/>
            <a:ext cx="812344" cy="855099"/>
          </a:xfrm>
          <a:prstGeom prst="rect">
            <a:avLst/>
          </a:prstGeom>
        </p:spPr>
      </p:pic>
      <p:pic>
        <p:nvPicPr>
          <p:cNvPr id="6" name="Picture 5">
            <a:extLst>
              <a:ext uri="{FF2B5EF4-FFF2-40B4-BE49-F238E27FC236}">
                <a16:creationId xmlns:a16="http://schemas.microsoft.com/office/drawing/2014/main" id="{4216F940-AD22-986E-91D6-BF0232DE2ABD}"/>
              </a:ext>
            </a:extLst>
          </p:cNvPr>
          <p:cNvPicPr>
            <a:picLocks noChangeAspect="1"/>
          </p:cNvPicPr>
          <p:nvPr/>
        </p:nvPicPr>
        <p:blipFill>
          <a:blip r:embed="rId4"/>
          <a:stretch>
            <a:fillRect/>
          </a:stretch>
        </p:blipFill>
        <p:spPr>
          <a:xfrm rot="16743349">
            <a:off x="8074407" y="2856697"/>
            <a:ext cx="851244" cy="855099"/>
          </a:xfrm>
          <a:prstGeom prst="rect">
            <a:avLst/>
          </a:prstGeom>
        </p:spPr>
      </p:pic>
      <p:pic>
        <p:nvPicPr>
          <p:cNvPr id="7" name="Picture 6">
            <a:extLst>
              <a:ext uri="{FF2B5EF4-FFF2-40B4-BE49-F238E27FC236}">
                <a16:creationId xmlns:a16="http://schemas.microsoft.com/office/drawing/2014/main" id="{C666D977-1126-5919-B853-74397B668A70}"/>
              </a:ext>
            </a:extLst>
          </p:cNvPr>
          <p:cNvPicPr>
            <a:picLocks noChangeAspect="1"/>
          </p:cNvPicPr>
          <p:nvPr/>
        </p:nvPicPr>
        <p:blipFill>
          <a:blip r:embed="rId4"/>
          <a:stretch>
            <a:fillRect/>
          </a:stretch>
        </p:blipFill>
        <p:spPr>
          <a:xfrm rot="16743349">
            <a:off x="9510523" y="2856699"/>
            <a:ext cx="812344" cy="855099"/>
          </a:xfrm>
          <a:prstGeom prst="rect">
            <a:avLst/>
          </a:prstGeom>
        </p:spPr>
      </p:pic>
      <p:pic>
        <p:nvPicPr>
          <p:cNvPr id="9" name="Picture 8">
            <a:extLst>
              <a:ext uri="{FF2B5EF4-FFF2-40B4-BE49-F238E27FC236}">
                <a16:creationId xmlns:a16="http://schemas.microsoft.com/office/drawing/2014/main" id="{5DD62FDC-71EA-CB3D-4176-A5697B4B0F4F}"/>
              </a:ext>
            </a:extLst>
          </p:cNvPr>
          <p:cNvPicPr>
            <a:picLocks noChangeAspect="1"/>
          </p:cNvPicPr>
          <p:nvPr/>
        </p:nvPicPr>
        <p:blipFill>
          <a:blip r:embed="rId5"/>
          <a:stretch>
            <a:fillRect/>
          </a:stretch>
        </p:blipFill>
        <p:spPr>
          <a:xfrm rot="13831136">
            <a:off x="1483365" y="4547149"/>
            <a:ext cx="1395463" cy="852977"/>
          </a:xfrm>
          <a:prstGeom prst="rect">
            <a:avLst/>
          </a:prstGeom>
        </p:spPr>
      </p:pic>
      <p:pic>
        <p:nvPicPr>
          <p:cNvPr id="13" name="Picture 12">
            <a:extLst>
              <a:ext uri="{FF2B5EF4-FFF2-40B4-BE49-F238E27FC236}">
                <a16:creationId xmlns:a16="http://schemas.microsoft.com/office/drawing/2014/main" id="{21C01E32-29AE-047C-E196-EA93CEB61EF7}"/>
              </a:ext>
            </a:extLst>
          </p:cNvPr>
          <p:cNvPicPr>
            <a:picLocks noChangeAspect="1"/>
          </p:cNvPicPr>
          <p:nvPr/>
        </p:nvPicPr>
        <p:blipFill>
          <a:blip r:embed="rId6"/>
          <a:stretch>
            <a:fillRect/>
          </a:stretch>
        </p:blipFill>
        <p:spPr>
          <a:xfrm>
            <a:off x="3113203" y="4419634"/>
            <a:ext cx="1588841" cy="1073193"/>
          </a:xfrm>
          <a:prstGeom prst="rect">
            <a:avLst/>
          </a:prstGeom>
        </p:spPr>
      </p:pic>
      <p:cxnSp>
        <p:nvCxnSpPr>
          <p:cNvPr id="15" name="Straight Connector 14">
            <a:extLst>
              <a:ext uri="{FF2B5EF4-FFF2-40B4-BE49-F238E27FC236}">
                <a16:creationId xmlns:a16="http://schemas.microsoft.com/office/drawing/2014/main" id="{237664B1-2A72-1DC6-5488-0DBDCD81E9C3}"/>
              </a:ext>
            </a:extLst>
          </p:cNvPr>
          <p:cNvCxnSpPr>
            <a:cxnSpLocks/>
          </p:cNvCxnSpPr>
          <p:nvPr/>
        </p:nvCxnSpPr>
        <p:spPr>
          <a:xfrm flipV="1">
            <a:off x="6605954" y="2656866"/>
            <a:ext cx="0" cy="636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9FC0BB-7469-B83E-08B6-C82F02946698}"/>
              </a:ext>
            </a:extLst>
          </p:cNvPr>
          <p:cNvCxnSpPr>
            <a:cxnSpLocks/>
          </p:cNvCxnSpPr>
          <p:nvPr/>
        </p:nvCxnSpPr>
        <p:spPr>
          <a:xfrm>
            <a:off x="3230485" y="3572465"/>
            <a:ext cx="525336" cy="9634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B0093A-A799-2997-66B7-E1E93A01700C}"/>
              </a:ext>
            </a:extLst>
          </p:cNvPr>
          <p:cNvCxnSpPr>
            <a:cxnSpLocks/>
          </p:cNvCxnSpPr>
          <p:nvPr/>
        </p:nvCxnSpPr>
        <p:spPr>
          <a:xfrm flipH="1">
            <a:off x="2729994" y="2599194"/>
            <a:ext cx="19210" cy="656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4B9E22B-CD7B-62F1-0551-4999792BDEB1}"/>
              </a:ext>
            </a:extLst>
          </p:cNvPr>
          <p:cNvCxnSpPr>
            <a:cxnSpLocks/>
          </p:cNvCxnSpPr>
          <p:nvPr/>
        </p:nvCxnSpPr>
        <p:spPr>
          <a:xfrm>
            <a:off x="3067195" y="3640540"/>
            <a:ext cx="228182" cy="2242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FEB3AB9-E4CA-777C-D085-BB3C2423AFB9}"/>
              </a:ext>
            </a:extLst>
          </p:cNvPr>
          <p:cNvCxnSpPr>
            <a:cxnSpLocks/>
          </p:cNvCxnSpPr>
          <p:nvPr/>
        </p:nvCxnSpPr>
        <p:spPr>
          <a:xfrm flipH="1">
            <a:off x="2838372" y="3864765"/>
            <a:ext cx="457005" cy="4549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FB95A7-961F-E1A1-BB49-21778D0531B8}"/>
              </a:ext>
            </a:extLst>
          </p:cNvPr>
          <p:cNvCxnSpPr>
            <a:cxnSpLocks/>
          </p:cNvCxnSpPr>
          <p:nvPr/>
        </p:nvCxnSpPr>
        <p:spPr>
          <a:xfrm flipH="1">
            <a:off x="2660037" y="4618919"/>
            <a:ext cx="178335" cy="412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73913E-5CB9-8043-4136-9DBD6F28E8D4}"/>
              </a:ext>
            </a:extLst>
          </p:cNvPr>
          <p:cNvCxnSpPr>
            <a:cxnSpLocks/>
            <a:stCxn id="11" idx="1"/>
          </p:cNvCxnSpPr>
          <p:nvPr/>
        </p:nvCxnSpPr>
        <p:spPr>
          <a:xfrm flipH="1">
            <a:off x="2070052" y="4437425"/>
            <a:ext cx="429245" cy="183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1FC116B-2428-9988-54A2-DE22DC5A0CC5}"/>
              </a:ext>
            </a:extLst>
          </p:cNvPr>
          <p:cNvCxnSpPr>
            <a:cxnSpLocks/>
          </p:cNvCxnSpPr>
          <p:nvPr/>
        </p:nvCxnSpPr>
        <p:spPr>
          <a:xfrm flipH="1" flipV="1">
            <a:off x="2739599" y="2631412"/>
            <a:ext cx="3866325" cy="338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53CC6DF-4692-A66C-FB32-D38A1A67B08F}"/>
              </a:ext>
            </a:extLst>
          </p:cNvPr>
          <p:cNvCxnSpPr>
            <a:cxnSpLocks/>
          </p:cNvCxnSpPr>
          <p:nvPr/>
        </p:nvCxnSpPr>
        <p:spPr>
          <a:xfrm flipV="1">
            <a:off x="6734201" y="2651411"/>
            <a:ext cx="1" cy="7775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AF4882A-5E3B-950A-0AEC-5ABA1B6FCD2C}"/>
              </a:ext>
            </a:extLst>
          </p:cNvPr>
          <p:cNvCxnSpPr>
            <a:cxnSpLocks/>
          </p:cNvCxnSpPr>
          <p:nvPr/>
        </p:nvCxnSpPr>
        <p:spPr>
          <a:xfrm flipH="1" flipV="1">
            <a:off x="6734201" y="2665247"/>
            <a:ext cx="1108049" cy="81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B993A3-827B-F685-E472-ADEC65A8C787}"/>
              </a:ext>
            </a:extLst>
          </p:cNvPr>
          <p:cNvCxnSpPr>
            <a:cxnSpLocks/>
          </p:cNvCxnSpPr>
          <p:nvPr/>
        </p:nvCxnSpPr>
        <p:spPr>
          <a:xfrm flipV="1">
            <a:off x="7842396" y="2670270"/>
            <a:ext cx="0" cy="636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FDD6426-8568-23C4-6909-772E23BA1618}"/>
              </a:ext>
            </a:extLst>
          </p:cNvPr>
          <p:cNvCxnSpPr>
            <a:cxnSpLocks/>
          </p:cNvCxnSpPr>
          <p:nvPr/>
        </p:nvCxnSpPr>
        <p:spPr>
          <a:xfrm flipV="1">
            <a:off x="7953375" y="2670270"/>
            <a:ext cx="6993" cy="7269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7E0CAB-8452-53BF-06B6-2A7A92471AC3}"/>
              </a:ext>
            </a:extLst>
          </p:cNvPr>
          <p:cNvCxnSpPr>
            <a:cxnSpLocks/>
          </p:cNvCxnSpPr>
          <p:nvPr/>
        </p:nvCxnSpPr>
        <p:spPr>
          <a:xfrm flipH="1" flipV="1">
            <a:off x="9010650" y="2673350"/>
            <a:ext cx="9525" cy="6223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92012C7-2F2C-1445-DB93-B07AF49F9149}"/>
              </a:ext>
            </a:extLst>
          </p:cNvPr>
          <p:cNvCxnSpPr>
            <a:cxnSpLocks/>
          </p:cNvCxnSpPr>
          <p:nvPr/>
        </p:nvCxnSpPr>
        <p:spPr>
          <a:xfrm flipV="1">
            <a:off x="9150117" y="2679700"/>
            <a:ext cx="233" cy="7099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16BA3E6-BE33-713F-07A9-B91A713639B9}"/>
              </a:ext>
            </a:extLst>
          </p:cNvPr>
          <p:cNvCxnSpPr>
            <a:cxnSpLocks/>
          </p:cNvCxnSpPr>
          <p:nvPr/>
        </p:nvCxnSpPr>
        <p:spPr>
          <a:xfrm flipV="1">
            <a:off x="10496514" y="2670270"/>
            <a:ext cx="0" cy="636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7BEF9F-0174-7E03-8BC8-64A4E3C4B34E}"/>
              </a:ext>
            </a:extLst>
          </p:cNvPr>
          <p:cNvCxnSpPr>
            <a:cxnSpLocks/>
          </p:cNvCxnSpPr>
          <p:nvPr/>
        </p:nvCxnSpPr>
        <p:spPr>
          <a:xfrm flipH="1" flipV="1">
            <a:off x="10622638" y="2670270"/>
            <a:ext cx="4087" cy="6920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71B687E-9AB9-8EC4-1F04-32C35E2E0DE9}"/>
              </a:ext>
            </a:extLst>
          </p:cNvPr>
          <p:cNvCxnSpPr>
            <a:cxnSpLocks/>
          </p:cNvCxnSpPr>
          <p:nvPr/>
        </p:nvCxnSpPr>
        <p:spPr>
          <a:xfrm flipH="1" flipV="1">
            <a:off x="6499225" y="3384550"/>
            <a:ext cx="234976" cy="27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D6A561-2032-9D0F-AF81-2F6ADAD694EF}"/>
              </a:ext>
            </a:extLst>
          </p:cNvPr>
          <p:cNvCxnSpPr>
            <a:cxnSpLocks/>
          </p:cNvCxnSpPr>
          <p:nvPr/>
        </p:nvCxnSpPr>
        <p:spPr>
          <a:xfrm flipH="1" flipV="1">
            <a:off x="7701306" y="3394316"/>
            <a:ext cx="248894" cy="29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52E8386-C77D-D425-33DB-0C8CF151D60F}"/>
              </a:ext>
            </a:extLst>
          </p:cNvPr>
          <p:cNvCxnSpPr>
            <a:cxnSpLocks/>
          </p:cNvCxnSpPr>
          <p:nvPr/>
        </p:nvCxnSpPr>
        <p:spPr>
          <a:xfrm flipH="1" flipV="1">
            <a:off x="8892210" y="3376974"/>
            <a:ext cx="261315" cy="12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D94074-8B7C-20BD-6598-C5B344441AC6}"/>
              </a:ext>
            </a:extLst>
          </p:cNvPr>
          <p:cNvCxnSpPr>
            <a:cxnSpLocks/>
          </p:cNvCxnSpPr>
          <p:nvPr/>
        </p:nvCxnSpPr>
        <p:spPr>
          <a:xfrm flipH="1" flipV="1">
            <a:off x="10317419" y="3367208"/>
            <a:ext cx="306131" cy="14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709CC31-7FBC-EAF8-9288-3CFCB9534E52}"/>
              </a:ext>
            </a:extLst>
          </p:cNvPr>
          <p:cNvCxnSpPr>
            <a:cxnSpLocks/>
          </p:cNvCxnSpPr>
          <p:nvPr/>
        </p:nvCxnSpPr>
        <p:spPr>
          <a:xfrm flipH="1">
            <a:off x="6482434" y="3292475"/>
            <a:ext cx="124741" cy="173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CAB5A51-B81C-E91E-D461-3FEDD32F4A60}"/>
              </a:ext>
            </a:extLst>
          </p:cNvPr>
          <p:cNvCxnSpPr>
            <a:cxnSpLocks/>
          </p:cNvCxnSpPr>
          <p:nvPr/>
        </p:nvCxnSpPr>
        <p:spPr>
          <a:xfrm flipH="1">
            <a:off x="7633164" y="3302000"/>
            <a:ext cx="190036" cy="42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9C84BAA-8797-0CB3-9BAE-8E52AF9EA158}"/>
              </a:ext>
            </a:extLst>
          </p:cNvPr>
          <p:cNvCxnSpPr>
            <a:cxnSpLocks/>
          </p:cNvCxnSpPr>
          <p:nvPr/>
        </p:nvCxnSpPr>
        <p:spPr>
          <a:xfrm flipH="1">
            <a:off x="8889831" y="3286125"/>
            <a:ext cx="127169" cy="374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B4CA0-863D-5217-703F-BA95FDF37357}"/>
              </a:ext>
            </a:extLst>
          </p:cNvPr>
          <p:cNvCxnSpPr>
            <a:cxnSpLocks/>
          </p:cNvCxnSpPr>
          <p:nvPr/>
        </p:nvCxnSpPr>
        <p:spPr>
          <a:xfrm flipH="1" flipV="1">
            <a:off x="10311334" y="3300121"/>
            <a:ext cx="191566" cy="50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613DD40-4146-BAF9-402A-ADD64FF8DD49}"/>
              </a:ext>
            </a:extLst>
          </p:cNvPr>
          <p:cNvCxnSpPr>
            <a:cxnSpLocks/>
          </p:cNvCxnSpPr>
          <p:nvPr/>
        </p:nvCxnSpPr>
        <p:spPr>
          <a:xfrm flipH="1">
            <a:off x="7968281" y="2682875"/>
            <a:ext cx="1051894" cy="31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E680136-5730-5C1A-B717-0B45E377285D}"/>
              </a:ext>
            </a:extLst>
          </p:cNvPr>
          <p:cNvCxnSpPr>
            <a:cxnSpLocks/>
          </p:cNvCxnSpPr>
          <p:nvPr/>
        </p:nvCxnSpPr>
        <p:spPr>
          <a:xfrm flipH="1">
            <a:off x="9142070" y="2673350"/>
            <a:ext cx="1354480" cy="95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D051577-EDF1-9DBF-8C2E-EC26CC20237F}"/>
              </a:ext>
            </a:extLst>
          </p:cNvPr>
          <p:cNvCxnSpPr>
            <a:cxnSpLocks/>
          </p:cNvCxnSpPr>
          <p:nvPr/>
        </p:nvCxnSpPr>
        <p:spPr>
          <a:xfrm flipH="1">
            <a:off x="10622638" y="2679700"/>
            <a:ext cx="2803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2ACC26FD-7245-96AE-216B-5B96C4ED8396}"/>
              </a:ext>
            </a:extLst>
          </p:cNvPr>
          <p:cNvSpPr txBox="1"/>
          <p:nvPr/>
        </p:nvSpPr>
        <p:spPr>
          <a:xfrm>
            <a:off x="3808948" y="2273694"/>
            <a:ext cx="2333357" cy="307777"/>
          </a:xfrm>
          <a:prstGeom prst="rect">
            <a:avLst/>
          </a:prstGeom>
          <a:noFill/>
        </p:spPr>
        <p:txBody>
          <a:bodyPr wrap="square" rtlCol="0">
            <a:spAutoFit/>
          </a:bodyPr>
          <a:lstStyle/>
          <a:p>
            <a:r>
              <a:rPr lang="en-US" sz="1400" dirty="0"/>
              <a:t>Daisy Chained Control  Cable</a:t>
            </a:r>
          </a:p>
        </p:txBody>
      </p:sp>
      <p:sp>
        <p:nvSpPr>
          <p:cNvPr id="95" name="TextBox 94">
            <a:extLst>
              <a:ext uri="{FF2B5EF4-FFF2-40B4-BE49-F238E27FC236}">
                <a16:creationId xmlns:a16="http://schemas.microsoft.com/office/drawing/2014/main" id="{40983B1B-2482-3415-8ED3-A88C19103CD6}"/>
              </a:ext>
            </a:extLst>
          </p:cNvPr>
          <p:cNvSpPr txBox="1"/>
          <p:nvPr/>
        </p:nvSpPr>
        <p:spPr>
          <a:xfrm>
            <a:off x="1550839" y="2947389"/>
            <a:ext cx="2333357" cy="307777"/>
          </a:xfrm>
          <a:prstGeom prst="rect">
            <a:avLst/>
          </a:prstGeom>
          <a:noFill/>
        </p:spPr>
        <p:txBody>
          <a:bodyPr wrap="square" rtlCol="0">
            <a:spAutoFit/>
          </a:bodyPr>
          <a:lstStyle/>
          <a:p>
            <a:r>
              <a:rPr lang="en-US" sz="1400" dirty="0"/>
              <a:t>Raspberry Pi</a:t>
            </a:r>
          </a:p>
        </p:txBody>
      </p:sp>
      <p:sp>
        <p:nvSpPr>
          <p:cNvPr id="96" name="TextBox 95">
            <a:extLst>
              <a:ext uri="{FF2B5EF4-FFF2-40B4-BE49-F238E27FC236}">
                <a16:creationId xmlns:a16="http://schemas.microsoft.com/office/drawing/2014/main" id="{885C45B4-1A7C-7B03-A26D-49502F048372}"/>
              </a:ext>
            </a:extLst>
          </p:cNvPr>
          <p:cNvSpPr txBox="1"/>
          <p:nvPr/>
        </p:nvSpPr>
        <p:spPr>
          <a:xfrm>
            <a:off x="1475591" y="5517852"/>
            <a:ext cx="2333357" cy="307777"/>
          </a:xfrm>
          <a:prstGeom prst="rect">
            <a:avLst/>
          </a:prstGeom>
          <a:noFill/>
        </p:spPr>
        <p:txBody>
          <a:bodyPr wrap="square" rtlCol="0">
            <a:spAutoFit/>
          </a:bodyPr>
          <a:lstStyle/>
          <a:p>
            <a:r>
              <a:rPr lang="en-US" sz="1400" dirty="0"/>
              <a:t>Speakers</a:t>
            </a:r>
          </a:p>
        </p:txBody>
      </p:sp>
      <p:sp>
        <p:nvSpPr>
          <p:cNvPr id="97" name="TextBox 96">
            <a:extLst>
              <a:ext uri="{FF2B5EF4-FFF2-40B4-BE49-F238E27FC236}">
                <a16:creationId xmlns:a16="http://schemas.microsoft.com/office/drawing/2014/main" id="{9B14339D-D880-E66C-9194-4F5D50B62393}"/>
              </a:ext>
            </a:extLst>
          </p:cNvPr>
          <p:cNvSpPr txBox="1"/>
          <p:nvPr/>
        </p:nvSpPr>
        <p:spPr>
          <a:xfrm>
            <a:off x="3254858" y="5492827"/>
            <a:ext cx="2333357" cy="307777"/>
          </a:xfrm>
          <a:prstGeom prst="rect">
            <a:avLst/>
          </a:prstGeom>
          <a:noFill/>
        </p:spPr>
        <p:txBody>
          <a:bodyPr wrap="square" rtlCol="0">
            <a:spAutoFit/>
          </a:bodyPr>
          <a:lstStyle/>
          <a:p>
            <a:r>
              <a:rPr lang="en-US" sz="1400" dirty="0"/>
              <a:t>Computer Monitor</a:t>
            </a:r>
          </a:p>
        </p:txBody>
      </p:sp>
      <p:sp>
        <p:nvSpPr>
          <p:cNvPr id="98" name="TextBox 97">
            <a:extLst>
              <a:ext uri="{FF2B5EF4-FFF2-40B4-BE49-F238E27FC236}">
                <a16:creationId xmlns:a16="http://schemas.microsoft.com/office/drawing/2014/main" id="{26476443-F9EC-747F-F3F5-647099EE1E01}"/>
              </a:ext>
            </a:extLst>
          </p:cNvPr>
          <p:cNvSpPr txBox="1"/>
          <p:nvPr/>
        </p:nvSpPr>
        <p:spPr>
          <a:xfrm>
            <a:off x="2128698" y="5816301"/>
            <a:ext cx="2333357" cy="307777"/>
          </a:xfrm>
          <a:prstGeom prst="rect">
            <a:avLst/>
          </a:prstGeom>
          <a:noFill/>
        </p:spPr>
        <p:txBody>
          <a:bodyPr wrap="square" rtlCol="0">
            <a:spAutoFit/>
          </a:bodyPr>
          <a:lstStyle/>
          <a:p>
            <a:r>
              <a:rPr lang="en-US" sz="1400" dirty="0"/>
              <a:t>(Built into Score Box)</a:t>
            </a:r>
          </a:p>
        </p:txBody>
      </p:sp>
      <p:sp>
        <p:nvSpPr>
          <p:cNvPr id="99" name="TextBox 98">
            <a:extLst>
              <a:ext uri="{FF2B5EF4-FFF2-40B4-BE49-F238E27FC236}">
                <a16:creationId xmlns:a16="http://schemas.microsoft.com/office/drawing/2014/main" id="{B1BB22BA-664B-C5B3-368B-BCAAB97C2E8F}"/>
              </a:ext>
            </a:extLst>
          </p:cNvPr>
          <p:cNvSpPr txBox="1"/>
          <p:nvPr/>
        </p:nvSpPr>
        <p:spPr>
          <a:xfrm>
            <a:off x="5529132" y="3686760"/>
            <a:ext cx="2801366" cy="307777"/>
          </a:xfrm>
          <a:prstGeom prst="rect">
            <a:avLst/>
          </a:prstGeom>
          <a:noFill/>
        </p:spPr>
        <p:txBody>
          <a:bodyPr wrap="square" rtlCol="0">
            <a:spAutoFit/>
          </a:bodyPr>
          <a:lstStyle/>
          <a:p>
            <a:r>
              <a:rPr lang="en-US" sz="1400" dirty="0"/>
              <a:t>Various Microprocessor Nodes</a:t>
            </a:r>
          </a:p>
        </p:txBody>
      </p:sp>
      <p:sp>
        <p:nvSpPr>
          <p:cNvPr id="100" name="TextBox 99">
            <a:extLst>
              <a:ext uri="{FF2B5EF4-FFF2-40B4-BE49-F238E27FC236}">
                <a16:creationId xmlns:a16="http://schemas.microsoft.com/office/drawing/2014/main" id="{B3330126-D5E9-4277-A5BA-5F224DC6268B}"/>
              </a:ext>
            </a:extLst>
          </p:cNvPr>
          <p:cNvSpPr txBox="1"/>
          <p:nvPr/>
        </p:nvSpPr>
        <p:spPr>
          <a:xfrm>
            <a:off x="6251858" y="4288642"/>
            <a:ext cx="3180784" cy="1169551"/>
          </a:xfrm>
          <a:prstGeom prst="rect">
            <a:avLst/>
          </a:prstGeom>
          <a:noFill/>
        </p:spPr>
        <p:txBody>
          <a:bodyPr wrap="square" rtlCol="0">
            <a:spAutoFit/>
          </a:bodyPr>
          <a:lstStyle/>
          <a:p>
            <a:r>
              <a:rPr lang="en-US" sz="1400" dirty="0"/>
              <a:t>Microprocessor Nodes, Responsible for:</a:t>
            </a:r>
          </a:p>
          <a:p>
            <a:pPr marL="285750" indent="-285750">
              <a:buFont typeface="Arial" panose="020B0604020202020204" pitchFamily="34" charset="0"/>
              <a:buChar char="•"/>
            </a:pPr>
            <a:r>
              <a:rPr lang="en-US" sz="1400" dirty="0"/>
              <a:t>Sensing Switch Inputs</a:t>
            </a:r>
          </a:p>
          <a:p>
            <a:pPr marL="285750" indent="-285750">
              <a:buFont typeface="Arial" panose="020B0604020202020204" pitchFamily="34" charset="0"/>
              <a:buChar char="•"/>
            </a:pPr>
            <a:r>
              <a:rPr lang="en-US" sz="1400" dirty="0"/>
              <a:t>Controlling Coils and Magnets</a:t>
            </a:r>
          </a:p>
          <a:p>
            <a:pPr marL="285750" indent="-285750">
              <a:buFont typeface="Arial" panose="020B0604020202020204" pitchFamily="34" charset="0"/>
              <a:buChar char="•"/>
            </a:pPr>
            <a:r>
              <a:rPr lang="en-US" sz="1400" dirty="0"/>
              <a:t>Controlling 12v Lamps</a:t>
            </a:r>
          </a:p>
          <a:p>
            <a:pPr marL="285750" indent="-285750">
              <a:buFont typeface="Arial" panose="020B0604020202020204" pitchFamily="34" charset="0"/>
              <a:buChar char="•"/>
            </a:pPr>
            <a:r>
              <a:rPr lang="en-US" sz="1400" dirty="0"/>
              <a:t>Controlling Neo Pixels</a:t>
            </a:r>
          </a:p>
        </p:txBody>
      </p:sp>
      <p:sp>
        <p:nvSpPr>
          <p:cNvPr id="101" name="TextBox 100">
            <a:extLst>
              <a:ext uri="{FF2B5EF4-FFF2-40B4-BE49-F238E27FC236}">
                <a16:creationId xmlns:a16="http://schemas.microsoft.com/office/drawing/2014/main" id="{B65175C3-8B10-408B-2933-D1864A817762}"/>
              </a:ext>
            </a:extLst>
          </p:cNvPr>
          <p:cNvSpPr txBox="1"/>
          <p:nvPr/>
        </p:nvSpPr>
        <p:spPr>
          <a:xfrm>
            <a:off x="7823200" y="1855703"/>
            <a:ext cx="2863491" cy="738664"/>
          </a:xfrm>
          <a:prstGeom prst="rect">
            <a:avLst/>
          </a:prstGeom>
          <a:noFill/>
        </p:spPr>
        <p:txBody>
          <a:bodyPr wrap="square" rtlCol="0">
            <a:spAutoFit/>
          </a:bodyPr>
          <a:lstStyle/>
          <a:p>
            <a:r>
              <a:rPr lang="en-US" sz="1400" dirty="0"/>
              <a:t>Control  Cable</a:t>
            </a:r>
          </a:p>
          <a:p>
            <a:pPr marL="285750" indent="-285750">
              <a:buFont typeface="Arial" panose="020B0604020202020204" pitchFamily="34" charset="0"/>
              <a:buChar char="•"/>
            </a:pPr>
            <a:r>
              <a:rPr lang="en-US" sz="1400" dirty="0"/>
              <a:t>2 wires for the RS-485 Bus</a:t>
            </a:r>
          </a:p>
          <a:p>
            <a:pPr marL="285750" indent="-285750">
              <a:buFont typeface="Arial" panose="020B0604020202020204" pitchFamily="34" charset="0"/>
              <a:buChar char="•"/>
            </a:pPr>
            <a:r>
              <a:rPr lang="en-US" sz="1400" dirty="0"/>
              <a:t>2 wires to carry +7 volt power</a:t>
            </a:r>
          </a:p>
        </p:txBody>
      </p:sp>
      <p:sp>
        <p:nvSpPr>
          <p:cNvPr id="102" name="TextBox 101">
            <a:extLst>
              <a:ext uri="{FF2B5EF4-FFF2-40B4-BE49-F238E27FC236}">
                <a16:creationId xmlns:a16="http://schemas.microsoft.com/office/drawing/2014/main" id="{92C045C1-E0B9-00A3-6056-66956C670EA7}"/>
              </a:ext>
            </a:extLst>
          </p:cNvPr>
          <p:cNvSpPr txBox="1"/>
          <p:nvPr/>
        </p:nvSpPr>
        <p:spPr>
          <a:xfrm>
            <a:off x="1910994" y="3975026"/>
            <a:ext cx="1013317" cy="307777"/>
          </a:xfrm>
          <a:prstGeom prst="rect">
            <a:avLst/>
          </a:prstGeom>
          <a:noFill/>
        </p:spPr>
        <p:txBody>
          <a:bodyPr wrap="square" rtlCol="0">
            <a:spAutoFit/>
          </a:bodyPr>
          <a:lstStyle/>
          <a:p>
            <a:r>
              <a:rPr lang="en-US" sz="1400" dirty="0"/>
              <a:t>Amplifier</a:t>
            </a:r>
          </a:p>
        </p:txBody>
      </p:sp>
    </p:spTree>
    <p:extLst>
      <p:ext uri="{BB962C8B-B14F-4D97-AF65-F5344CB8AC3E}">
        <p14:creationId xmlns:p14="http://schemas.microsoft.com/office/powerpoint/2010/main" val="71136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39B79-9058-3A97-4358-3343929AA39C}"/>
              </a:ext>
            </a:extLst>
          </p:cNvPr>
          <p:cNvSpPr>
            <a:spLocks noGrp="1"/>
          </p:cNvSpPr>
          <p:nvPr>
            <p:ph type="title"/>
          </p:nvPr>
        </p:nvSpPr>
        <p:spPr/>
        <p:txBody>
          <a:bodyPr>
            <a:normAutofit/>
          </a:bodyPr>
          <a:lstStyle/>
          <a:p>
            <a:r>
              <a:rPr lang="en-US" sz="4000" dirty="0"/>
              <a:t>Control Signal Wiring to all Microprocessor Nodes</a:t>
            </a:r>
          </a:p>
        </p:txBody>
      </p:sp>
      <p:pic>
        <p:nvPicPr>
          <p:cNvPr id="5" name="Picture 4">
            <a:extLst>
              <a:ext uri="{FF2B5EF4-FFF2-40B4-BE49-F238E27FC236}">
                <a16:creationId xmlns:a16="http://schemas.microsoft.com/office/drawing/2014/main" id="{E146F3BA-4754-FB3A-E9E4-69DFF5D77698}"/>
              </a:ext>
            </a:extLst>
          </p:cNvPr>
          <p:cNvPicPr>
            <a:picLocks noChangeAspect="1"/>
          </p:cNvPicPr>
          <p:nvPr/>
        </p:nvPicPr>
        <p:blipFill>
          <a:blip r:embed="rId2"/>
          <a:stretch>
            <a:fillRect/>
          </a:stretch>
        </p:blipFill>
        <p:spPr>
          <a:xfrm rot="8010703">
            <a:off x="2945265" y="2756413"/>
            <a:ext cx="2333790" cy="2257146"/>
          </a:xfrm>
          <a:prstGeom prst="rect">
            <a:avLst/>
          </a:prstGeom>
        </p:spPr>
      </p:pic>
      <p:sp>
        <p:nvSpPr>
          <p:cNvPr id="7" name="TextBox 6">
            <a:extLst>
              <a:ext uri="{FF2B5EF4-FFF2-40B4-BE49-F238E27FC236}">
                <a16:creationId xmlns:a16="http://schemas.microsoft.com/office/drawing/2014/main" id="{C381178D-F6C8-7BC0-42F7-EDEED5206942}"/>
              </a:ext>
            </a:extLst>
          </p:cNvPr>
          <p:cNvSpPr txBox="1"/>
          <p:nvPr/>
        </p:nvSpPr>
        <p:spPr>
          <a:xfrm>
            <a:off x="5894696" y="3346056"/>
            <a:ext cx="1148391" cy="954107"/>
          </a:xfrm>
          <a:prstGeom prst="rect">
            <a:avLst/>
          </a:prstGeom>
          <a:noFill/>
        </p:spPr>
        <p:txBody>
          <a:bodyPr wrap="none" rtlCol="0">
            <a:spAutoFit/>
          </a:bodyPr>
          <a:lstStyle/>
          <a:p>
            <a:r>
              <a:rPr lang="en-US" sz="1400" dirty="0"/>
              <a:t>+7v Power</a:t>
            </a:r>
          </a:p>
          <a:p>
            <a:r>
              <a:rPr lang="en-US" sz="1400" dirty="0"/>
              <a:t>SDA</a:t>
            </a:r>
          </a:p>
          <a:p>
            <a:r>
              <a:rPr lang="en-US" sz="1400" dirty="0"/>
              <a:t>SCL</a:t>
            </a:r>
          </a:p>
          <a:p>
            <a:r>
              <a:rPr lang="en-US" sz="1400" dirty="0"/>
              <a:t>Logic Ground</a:t>
            </a:r>
          </a:p>
        </p:txBody>
      </p:sp>
      <p:pic>
        <p:nvPicPr>
          <p:cNvPr id="15" name="Picture 14">
            <a:extLst>
              <a:ext uri="{FF2B5EF4-FFF2-40B4-BE49-F238E27FC236}">
                <a16:creationId xmlns:a16="http://schemas.microsoft.com/office/drawing/2014/main" id="{BE2518AF-1C60-0C23-D82F-BB321252210F}"/>
              </a:ext>
            </a:extLst>
          </p:cNvPr>
          <p:cNvPicPr>
            <a:picLocks noChangeAspect="1"/>
          </p:cNvPicPr>
          <p:nvPr/>
        </p:nvPicPr>
        <p:blipFill>
          <a:blip r:embed="rId2"/>
          <a:stretch>
            <a:fillRect/>
          </a:stretch>
        </p:blipFill>
        <p:spPr>
          <a:xfrm rot="18905704" flipH="1" flipV="1">
            <a:off x="2954675" y="4686307"/>
            <a:ext cx="1280026" cy="1237988"/>
          </a:xfrm>
          <a:prstGeom prst="rect">
            <a:avLst/>
          </a:prstGeom>
        </p:spPr>
      </p:pic>
      <p:cxnSp>
        <p:nvCxnSpPr>
          <p:cNvPr id="17" name="Straight Connector 16">
            <a:extLst>
              <a:ext uri="{FF2B5EF4-FFF2-40B4-BE49-F238E27FC236}">
                <a16:creationId xmlns:a16="http://schemas.microsoft.com/office/drawing/2014/main" id="{27F2CFF2-5152-2754-B2D2-657FD4EFCC41}"/>
              </a:ext>
            </a:extLst>
          </p:cNvPr>
          <p:cNvCxnSpPr>
            <a:cxnSpLocks/>
          </p:cNvCxnSpPr>
          <p:nvPr/>
        </p:nvCxnSpPr>
        <p:spPr>
          <a:xfrm flipH="1">
            <a:off x="2380187" y="3630922"/>
            <a:ext cx="59970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85004F0-7F8D-CBC9-11AB-43D43C7BD773}"/>
              </a:ext>
            </a:extLst>
          </p:cNvPr>
          <p:cNvCxnSpPr>
            <a:cxnSpLocks/>
          </p:cNvCxnSpPr>
          <p:nvPr/>
        </p:nvCxnSpPr>
        <p:spPr>
          <a:xfrm flipH="1">
            <a:off x="2329624" y="3630922"/>
            <a:ext cx="47501" cy="152597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A838A42-571A-98CD-5C7C-C9D8291D9959}"/>
              </a:ext>
            </a:extLst>
          </p:cNvPr>
          <p:cNvCxnSpPr>
            <a:cxnSpLocks/>
          </p:cNvCxnSpPr>
          <p:nvPr/>
        </p:nvCxnSpPr>
        <p:spPr>
          <a:xfrm flipH="1">
            <a:off x="2329624" y="5156901"/>
            <a:ext cx="70064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EA74CD-5415-6A0E-E092-C65F315875BD}"/>
              </a:ext>
            </a:extLst>
          </p:cNvPr>
          <p:cNvCxnSpPr>
            <a:cxnSpLocks/>
          </p:cNvCxnSpPr>
          <p:nvPr/>
        </p:nvCxnSpPr>
        <p:spPr>
          <a:xfrm flipH="1">
            <a:off x="2041091" y="3788084"/>
            <a:ext cx="89897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30A9AF-04C2-E8B2-45BB-5E7C74E6256F}"/>
              </a:ext>
            </a:extLst>
          </p:cNvPr>
          <p:cNvCxnSpPr>
            <a:cxnSpLocks/>
          </p:cNvCxnSpPr>
          <p:nvPr/>
        </p:nvCxnSpPr>
        <p:spPr>
          <a:xfrm flipH="1">
            <a:off x="1755341" y="3990490"/>
            <a:ext cx="1184722"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D98702D-7B07-E4D6-D1A2-13A043FD2800}"/>
              </a:ext>
            </a:extLst>
          </p:cNvPr>
          <p:cNvCxnSpPr>
            <a:cxnSpLocks/>
          </p:cNvCxnSpPr>
          <p:nvPr/>
        </p:nvCxnSpPr>
        <p:spPr>
          <a:xfrm flipH="1">
            <a:off x="1493403" y="4171465"/>
            <a:ext cx="1428582" cy="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A4B60F-3B95-4C9B-96C8-CFE224D6C2DD}"/>
              </a:ext>
            </a:extLst>
          </p:cNvPr>
          <p:cNvCxnSpPr>
            <a:cxnSpLocks/>
          </p:cNvCxnSpPr>
          <p:nvPr/>
        </p:nvCxnSpPr>
        <p:spPr>
          <a:xfrm flipH="1">
            <a:off x="1994981" y="3779322"/>
            <a:ext cx="47501" cy="1477994"/>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B19249-568A-49D2-5CF0-CFA9D56F3456}"/>
              </a:ext>
            </a:extLst>
          </p:cNvPr>
          <p:cNvCxnSpPr>
            <a:cxnSpLocks/>
          </p:cNvCxnSpPr>
          <p:nvPr/>
        </p:nvCxnSpPr>
        <p:spPr>
          <a:xfrm flipH="1">
            <a:off x="1755341" y="3967076"/>
            <a:ext cx="12602" cy="138072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2ADBCF-9AE1-6C22-0CD8-D26683DE0707}"/>
              </a:ext>
            </a:extLst>
          </p:cNvPr>
          <p:cNvCxnSpPr>
            <a:cxnSpLocks/>
          </p:cNvCxnSpPr>
          <p:nvPr/>
        </p:nvCxnSpPr>
        <p:spPr>
          <a:xfrm flipH="1">
            <a:off x="1500353" y="4171465"/>
            <a:ext cx="5068" cy="1288257"/>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73BC42-AB3C-8841-D4D7-4CB72EFF293C}"/>
              </a:ext>
            </a:extLst>
          </p:cNvPr>
          <p:cNvCxnSpPr>
            <a:cxnSpLocks/>
          </p:cNvCxnSpPr>
          <p:nvPr/>
        </p:nvCxnSpPr>
        <p:spPr>
          <a:xfrm flipH="1">
            <a:off x="1510072" y="5459722"/>
            <a:ext cx="1428582" cy="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D609F7A-6948-EAED-7889-BE393A2C1A76}"/>
              </a:ext>
            </a:extLst>
          </p:cNvPr>
          <p:cNvCxnSpPr>
            <a:cxnSpLocks/>
          </p:cNvCxnSpPr>
          <p:nvPr/>
        </p:nvCxnSpPr>
        <p:spPr>
          <a:xfrm flipH="1">
            <a:off x="1720442" y="5347803"/>
            <a:ext cx="1242025"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45AD3D9-410C-BD4D-1162-F6A2EDA27EEC}"/>
              </a:ext>
            </a:extLst>
          </p:cNvPr>
          <p:cNvCxnSpPr>
            <a:cxnSpLocks/>
          </p:cNvCxnSpPr>
          <p:nvPr/>
        </p:nvCxnSpPr>
        <p:spPr>
          <a:xfrm flipH="1">
            <a:off x="1994981" y="5257316"/>
            <a:ext cx="991298"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5DEF396-08F5-9320-F86A-4817FACCB991}"/>
              </a:ext>
            </a:extLst>
          </p:cNvPr>
          <p:cNvCxnSpPr>
            <a:cxnSpLocks/>
          </p:cNvCxnSpPr>
          <p:nvPr/>
        </p:nvCxnSpPr>
        <p:spPr>
          <a:xfrm flipH="1" flipV="1">
            <a:off x="3301418" y="5630087"/>
            <a:ext cx="2569938" cy="334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4D468D-DD23-B2FF-FED6-CD6BDAAE2DBA}"/>
              </a:ext>
            </a:extLst>
          </p:cNvPr>
          <p:cNvCxnSpPr>
            <a:cxnSpLocks/>
          </p:cNvCxnSpPr>
          <p:nvPr/>
        </p:nvCxnSpPr>
        <p:spPr>
          <a:xfrm flipH="1" flipV="1">
            <a:off x="4586387" y="4206700"/>
            <a:ext cx="1928713" cy="94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14577DE-12E9-C4A3-6C04-064075D922EC}"/>
              </a:ext>
            </a:extLst>
          </p:cNvPr>
          <p:cNvSpPr txBox="1"/>
          <p:nvPr/>
        </p:nvSpPr>
        <p:spPr>
          <a:xfrm>
            <a:off x="5965031" y="5964909"/>
            <a:ext cx="3516540" cy="646331"/>
          </a:xfrm>
          <a:prstGeom prst="rect">
            <a:avLst/>
          </a:prstGeom>
          <a:noFill/>
        </p:spPr>
        <p:txBody>
          <a:bodyPr wrap="none" rtlCol="0">
            <a:spAutoFit/>
          </a:bodyPr>
          <a:lstStyle/>
          <a:p>
            <a:r>
              <a:rPr lang="en-US" dirty="0"/>
              <a:t>Each Node has daisy chained in/out</a:t>
            </a:r>
          </a:p>
          <a:p>
            <a:r>
              <a:rPr lang="en-US" dirty="0"/>
              <a:t>Male JST connectors</a:t>
            </a:r>
          </a:p>
        </p:txBody>
      </p:sp>
      <p:sp>
        <p:nvSpPr>
          <p:cNvPr id="49" name="TextBox 48">
            <a:extLst>
              <a:ext uri="{FF2B5EF4-FFF2-40B4-BE49-F238E27FC236}">
                <a16:creationId xmlns:a16="http://schemas.microsoft.com/office/drawing/2014/main" id="{D7208D53-8BB4-FF90-6702-F45367618A80}"/>
              </a:ext>
            </a:extLst>
          </p:cNvPr>
          <p:cNvSpPr txBox="1"/>
          <p:nvPr/>
        </p:nvSpPr>
        <p:spPr>
          <a:xfrm>
            <a:off x="6515100" y="5130414"/>
            <a:ext cx="3358548" cy="646331"/>
          </a:xfrm>
          <a:prstGeom prst="rect">
            <a:avLst/>
          </a:prstGeom>
          <a:noFill/>
        </p:spPr>
        <p:txBody>
          <a:bodyPr wrap="none" rtlCol="0">
            <a:spAutoFit/>
          </a:bodyPr>
          <a:lstStyle/>
          <a:p>
            <a:r>
              <a:rPr lang="en-US" dirty="0"/>
              <a:t>Cables between nodes made with</a:t>
            </a:r>
          </a:p>
          <a:p>
            <a:r>
              <a:rPr lang="en-US" dirty="0"/>
              <a:t>Female JST connectors</a:t>
            </a:r>
          </a:p>
        </p:txBody>
      </p:sp>
      <p:sp>
        <p:nvSpPr>
          <p:cNvPr id="3" name="Content Placeholder 2">
            <a:extLst>
              <a:ext uri="{FF2B5EF4-FFF2-40B4-BE49-F238E27FC236}">
                <a16:creationId xmlns:a16="http://schemas.microsoft.com/office/drawing/2014/main" id="{3B4EF2FD-9610-A36B-BE60-AC8B502D17D7}"/>
              </a:ext>
            </a:extLst>
          </p:cNvPr>
          <p:cNvSpPr>
            <a:spLocks noGrp="1"/>
          </p:cNvSpPr>
          <p:nvPr>
            <p:ph idx="1"/>
          </p:nvPr>
        </p:nvSpPr>
        <p:spPr>
          <a:xfrm>
            <a:off x="895350" y="1524526"/>
            <a:ext cx="6896199" cy="1603375"/>
          </a:xfrm>
        </p:spPr>
        <p:txBody>
          <a:bodyPr>
            <a:normAutofit/>
          </a:bodyPr>
          <a:lstStyle/>
          <a:p>
            <a:r>
              <a:rPr lang="en-US" sz="1600" dirty="0"/>
              <a:t>Use I2C bus  -- Later can use CAN physical layer for increased robustness</a:t>
            </a:r>
          </a:p>
          <a:p>
            <a:r>
              <a:rPr lang="en-US" sz="1600" dirty="0"/>
              <a:t>Send Logic Power (+7 volts) with Data Signals</a:t>
            </a:r>
          </a:p>
          <a:p>
            <a:r>
              <a:rPr lang="en-US" sz="1600" dirty="0"/>
              <a:t>Use JST connectors…</a:t>
            </a:r>
          </a:p>
          <a:p>
            <a:r>
              <a:rPr lang="en-US" sz="1600" dirty="0"/>
              <a:t>Each Node does a pass through for all signals and power</a:t>
            </a:r>
          </a:p>
        </p:txBody>
      </p:sp>
      <p:cxnSp>
        <p:nvCxnSpPr>
          <p:cNvPr id="9" name="Straight Arrow Connector 8">
            <a:extLst>
              <a:ext uri="{FF2B5EF4-FFF2-40B4-BE49-F238E27FC236}">
                <a16:creationId xmlns:a16="http://schemas.microsoft.com/office/drawing/2014/main" id="{CFAE32C5-8992-8F67-AEDF-A0B80454D20B}"/>
              </a:ext>
            </a:extLst>
          </p:cNvPr>
          <p:cNvCxnSpPr>
            <a:cxnSpLocks/>
          </p:cNvCxnSpPr>
          <p:nvPr/>
        </p:nvCxnSpPr>
        <p:spPr>
          <a:xfrm flipH="1" flipV="1">
            <a:off x="3674012" y="4518319"/>
            <a:ext cx="2197344" cy="1446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64FCA31-4225-B8C2-64F2-7822E2D52D4C}"/>
              </a:ext>
            </a:extLst>
          </p:cNvPr>
          <p:cNvSpPr txBox="1"/>
          <p:nvPr/>
        </p:nvSpPr>
        <p:spPr>
          <a:xfrm>
            <a:off x="7328970" y="3448322"/>
            <a:ext cx="3221314" cy="523220"/>
          </a:xfrm>
          <a:prstGeom prst="rect">
            <a:avLst/>
          </a:prstGeom>
          <a:noFill/>
        </p:spPr>
        <p:txBody>
          <a:bodyPr wrap="square" rtlCol="0">
            <a:spAutoFit/>
          </a:bodyPr>
          <a:lstStyle/>
          <a:p>
            <a:r>
              <a:rPr lang="en-US" sz="1400" dirty="0"/>
              <a:t>These wires should be stranded, 18-24 gauge</a:t>
            </a:r>
          </a:p>
        </p:txBody>
      </p:sp>
      <p:cxnSp>
        <p:nvCxnSpPr>
          <p:cNvPr id="6" name="Straight Connector 5">
            <a:extLst>
              <a:ext uri="{FF2B5EF4-FFF2-40B4-BE49-F238E27FC236}">
                <a16:creationId xmlns:a16="http://schemas.microsoft.com/office/drawing/2014/main" id="{9D5EFAE4-5C81-1731-72D8-73E2D9F8AA8C}"/>
              </a:ext>
            </a:extLst>
          </p:cNvPr>
          <p:cNvCxnSpPr>
            <a:cxnSpLocks/>
          </p:cNvCxnSpPr>
          <p:nvPr/>
        </p:nvCxnSpPr>
        <p:spPr>
          <a:xfrm>
            <a:off x="599090" y="655846"/>
            <a:ext cx="10697560" cy="5837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C088BD-CB16-C3C4-33C9-7084BC03942C}"/>
              </a:ext>
            </a:extLst>
          </p:cNvPr>
          <p:cNvCxnSpPr>
            <a:cxnSpLocks/>
          </p:cNvCxnSpPr>
          <p:nvPr/>
        </p:nvCxnSpPr>
        <p:spPr>
          <a:xfrm flipV="1">
            <a:off x="838200" y="561252"/>
            <a:ext cx="9964332" cy="57071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0147271-D860-B5E9-831E-72C89AA6595F}"/>
              </a:ext>
            </a:extLst>
          </p:cNvPr>
          <p:cNvSpPr txBox="1"/>
          <p:nvPr/>
        </p:nvSpPr>
        <p:spPr>
          <a:xfrm rot="19755646">
            <a:off x="6979157" y="2044857"/>
            <a:ext cx="2880268" cy="369332"/>
          </a:xfrm>
          <a:prstGeom prst="rect">
            <a:avLst/>
          </a:prstGeom>
          <a:noFill/>
        </p:spPr>
        <p:txBody>
          <a:bodyPr wrap="square" rtlCol="0">
            <a:spAutoFit/>
          </a:bodyPr>
          <a:lstStyle/>
          <a:p>
            <a:r>
              <a:rPr lang="en-US" dirty="0"/>
              <a:t>Superseded cause I2C Sucks!</a:t>
            </a:r>
          </a:p>
        </p:txBody>
      </p:sp>
    </p:spTree>
    <p:extLst>
      <p:ext uri="{BB962C8B-B14F-4D97-AF65-F5344CB8AC3E}">
        <p14:creationId xmlns:p14="http://schemas.microsoft.com/office/powerpoint/2010/main" val="2818407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3FB7B-102C-9E1F-3D49-4CD8C2D2E973}"/>
              </a:ext>
            </a:extLst>
          </p:cNvPr>
          <p:cNvSpPr>
            <a:spLocks noGrp="1"/>
          </p:cNvSpPr>
          <p:nvPr>
            <p:ph type="title"/>
          </p:nvPr>
        </p:nvSpPr>
        <p:spPr/>
        <p:txBody>
          <a:bodyPr/>
          <a:lstStyle/>
          <a:p>
            <a:r>
              <a:rPr lang="en-US" dirty="0"/>
              <a:t>Implementing a Robust Comm Bus</a:t>
            </a:r>
          </a:p>
        </p:txBody>
      </p:sp>
      <p:sp>
        <p:nvSpPr>
          <p:cNvPr id="3" name="Content Placeholder 2">
            <a:extLst>
              <a:ext uri="{FF2B5EF4-FFF2-40B4-BE49-F238E27FC236}">
                <a16:creationId xmlns:a16="http://schemas.microsoft.com/office/drawing/2014/main" id="{90850DD6-C06C-8303-21B6-2F984006FEBD}"/>
              </a:ext>
            </a:extLst>
          </p:cNvPr>
          <p:cNvSpPr>
            <a:spLocks noGrp="1"/>
          </p:cNvSpPr>
          <p:nvPr>
            <p:ph idx="1"/>
          </p:nvPr>
        </p:nvSpPr>
        <p:spPr>
          <a:xfrm>
            <a:off x="838200" y="1825625"/>
            <a:ext cx="10515600" cy="2834662"/>
          </a:xfrm>
        </p:spPr>
        <p:txBody>
          <a:bodyPr/>
          <a:lstStyle/>
          <a:p>
            <a:r>
              <a:rPr lang="en-US" dirty="0"/>
              <a:t>Use RS-485  </a:t>
            </a:r>
          </a:p>
          <a:p>
            <a:pPr lvl="1"/>
            <a:r>
              <a:rPr lang="en-US" dirty="0"/>
              <a:t>According to Wikipedia, good to 50 meters at 2 </a:t>
            </a:r>
            <a:r>
              <a:rPr lang="en-US" dirty="0" err="1"/>
              <a:t>Mbits</a:t>
            </a:r>
            <a:r>
              <a:rPr lang="en-US" dirty="0"/>
              <a:t>/s, and up to 10 </a:t>
            </a:r>
            <a:r>
              <a:rPr lang="en-US" dirty="0" err="1"/>
              <a:t>Mbits</a:t>
            </a:r>
            <a:r>
              <a:rPr lang="en-US" dirty="0"/>
              <a:t>/s at shorter distances, such at 2 meters in the pinball machine.  We only need about 100 KHz.</a:t>
            </a:r>
          </a:p>
          <a:p>
            <a:pPr lvl="1"/>
            <a:r>
              <a:rPr lang="en-US" dirty="0"/>
              <a:t>Uses differential signaling over twisted pair </a:t>
            </a:r>
          </a:p>
          <a:p>
            <a:pPr lvl="1"/>
            <a:r>
              <a:rPr lang="en-US" dirty="0"/>
              <a:t>One twisted pair means half duplex communication.  </a:t>
            </a:r>
          </a:p>
          <a:p>
            <a:pPr lvl="1"/>
            <a:r>
              <a:rPr lang="en-US" dirty="0"/>
              <a:t>Can be implemented with the MAX485 chip for less than $1/node</a:t>
            </a:r>
          </a:p>
        </p:txBody>
      </p:sp>
    </p:spTree>
    <p:extLst>
      <p:ext uri="{BB962C8B-B14F-4D97-AF65-F5344CB8AC3E}">
        <p14:creationId xmlns:p14="http://schemas.microsoft.com/office/powerpoint/2010/main" val="1972920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DE84-F21A-F0EB-F221-F669803B3492}"/>
              </a:ext>
            </a:extLst>
          </p:cNvPr>
          <p:cNvSpPr>
            <a:spLocks noGrp="1"/>
          </p:cNvSpPr>
          <p:nvPr>
            <p:ph type="title"/>
          </p:nvPr>
        </p:nvSpPr>
        <p:spPr/>
        <p:txBody>
          <a:bodyPr/>
          <a:lstStyle/>
          <a:p>
            <a:r>
              <a:rPr lang="en-US" dirty="0"/>
              <a:t>110 Volt AC Line Items</a:t>
            </a:r>
          </a:p>
        </p:txBody>
      </p:sp>
      <p:sp>
        <p:nvSpPr>
          <p:cNvPr id="3" name="Content Placeholder 2">
            <a:extLst>
              <a:ext uri="{FF2B5EF4-FFF2-40B4-BE49-F238E27FC236}">
                <a16:creationId xmlns:a16="http://schemas.microsoft.com/office/drawing/2014/main" id="{AD2AF9F9-3D01-C5A9-0B22-BB861C8E99EB}"/>
              </a:ext>
            </a:extLst>
          </p:cNvPr>
          <p:cNvSpPr>
            <a:spLocks noGrp="1"/>
          </p:cNvSpPr>
          <p:nvPr>
            <p:ph idx="1"/>
          </p:nvPr>
        </p:nvSpPr>
        <p:spPr/>
        <p:txBody>
          <a:bodyPr/>
          <a:lstStyle/>
          <a:p>
            <a:r>
              <a:rPr lang="en-US" dirty="0"/>
              <a:t>Power to the main 20-48 Adjustable Supply for Magnets and Coils</a:t>
            </a:r>
          </a:p>
          <a:p>
            <a:r>
              <a:rPr lang="en-US" dirty="0"/>
              <a:t>Power to 12 Volt Supply for high powered LEDs</a:t>
            </a:r>
          </a:p>
          <a:p>
            <a:r>
              <a:rPr lang="en-US" dirty="0"/>
              <a:t>Power to 5 Volt Supply for Raspberry, Logic, and </a:t>
            </a:r>
            <a:r>
              <a:rPr lang="en-US" dirty="0" err="1"/>
              <a:t>NeoPixel</a:t>
            </a:r>
            <a:r>
              <a:rPr lang="en-US" dirty="0"/>
              <a:t> LEDs</a:t>
            </a:r>
          </a:p>
          <a:p>
            <a:r>
              <a:rPr lang="en-US" dirty="0"/>
              <a:t>Power to 17” Monitor used as the Score Board</a:t>
            </a:r>
          </a:p>
          <a:p>
            <a:pPr marL="0" indent="0">
              <a:buNone/>
            </a:pPr>
            <a:endParaRPr lang="en-US" dirty="0"/>
          </a:p>
          <a:p>
            <a:endParaRPr lang="en-US" dirty="0"/>
          </a:p>
        </p:txBody>
      </p:sp>
    </p:spTree>
    <p:extLst>
      <p:ext uri="{BB962C8B-B14F-4D97-AF65-F5344CB8AC3E}">
        <p14:creationId xmlns:p14="http://schemas.microsoft.com/office/powerpoint/2010/main" val="2679139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EE677A-AEA7-FC1F-D19F-27D12CE6D2C4}"/>
              </a:ext>
            </a:extLst>
          </p:cNvPr>
          <p:cNvPicPr>
            <a:picLocks noGrp="1" noChangeAspect="1"/>
          </p:cNvPicPr>
          <p:nvPr>
            <p:ph idx="1"/>
          </p:nvPr>
        </p:nvPicPr>
        <p:blipFill>
          <a:blip r:embed="rId2"/>
          <a:stretch>
            <a:fillRect/>
          </a:stretch>
        </p:blipFill>
        <p:spPr>
          <a:xfrm>
            <a:off x="5084323" y="475372"/>
            <a:ext cx="6516150" cy="6236236"/>
          </a:xfrm>
        </p:spPr>
      </p:pic>
      <p:sp>
        <p:nvSpPr>
          <p:cNvPr id="2" name="Title 1">
            <a:extLst>
              <a:ext uri="{FF2B5EF4-FFF2-40B4-BE49-F238E27FC236}">
                <a16:creationId xmlns:a16="http://schemas.microsoft.com/office/drawing/2014/main" id="{3BDB9715-85F8-E332-584A-DB0F33355494}"/>
              </a:ext>
            </a:extLst>
          </p:cNvPr>
          <p:cNvSpPr>
            <a:spLocks noGrp="1"/>
          </p:cNvSpPr>
          <p:nvPr>
            <p:ph type="title"/>
          </p:nvPr>
        </p:nvSpPr>
        <p:spPr/>
        <p:txBody>
          <a:bodyPr/>
          <a:lstStyle/>
          <a:p>
            <a:r>
              <a:rPr lang="en-US" dirty="0"/>
              <a:t>Data on MAX485 chip</a:t>
            </a:r>
          </a:p>
        </p:txBody>
      </p:sp>
      <p:pic>
        <p:nvPicPr>
          <p:cNvPr id="7" name="Picture 6">
            <a:extLst>
              <a:ext uri="{FF2B5EF4-FFF2-40B4-BE49-F238E27FC236}">
                <a16:creationId xmlns:a16="http://schemas.microsoft.com/office/drawing/2014/main" id="{FE00CA35-2AF0-E06E-8319-BD839C51C565}"/>
              </a:ext>
            </a:extLst>
          </p:cNvPr>
          <p:cNvPicPr>
            <a:picLocks noChangeAspect="1"/>
          </p:cNvPicPr>
          <p:nvPr/>
        </p:nvPicPr>
        <p:blipFill>
          <a:blip r:embed="rId3"/>
          <a:stretch>
            <a:fillRect/>
          </a:stretch>
        </p:blipFill>
        <p:spPr>
          <a:xfrm rot="16200000">
            <a:off x="-287339" y="3218822"/>
            <a:ext cx="4937048" cy="1880780"/>
          </a:xfrm>
          <a:prstGeom prst="rect">
            <a:avLst/>
          </a:prstGeom>
        </p:spPr>
      </p:pic>
    </p:spTree>
    <p:extLst>
      <p:ext uri="{BB962C8B-B14F-4D97-AF65-F5344CB8AC3E}">
        <p14:creationId xmlns:p14="http://schemas.microsoft.com/office/powerpoint/2010/main" val="2142363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B9715-85F8-E332-584A-DB0F33355494}"/>
              </a:ext>
            </a:extLst>
          </p:cNvPr>
          <p:cNvSpPr>
            <a:spLocks noGrp="1"/>
          </p:cNvSpPr>
          <p:nvPr>
            <p:ph type="title"/>
          </p:nvPr>
        </p:nvSpPr>
        <p:spPr/>
        <p:txBody>
          <a:bodyPr/>
          <a:lstStyle/>
          <a:p>
            <a:r>
              <a:rPr lang="en-US" dirty="0"/>
              <a:t>Data on MAX485 chip</a:t>
            </a:r>
          </a:p>
        </p:txBody>
      </p:sp>
      <p:pic>
        <p:nvPicPr>
          <p:cNvPr id="7" name="Picture 6">
            <a:extLst>
              <a:ext uri="{FF2B5EF4-FFF2-40B4-BE49-F238E27FC236}">
                <a16:creationId xmlns:a16="http://schemas.microsoft.com/office/drawing/2014/main" id="{FE00CA35-2AF0-E06E-8319-BD839C51C565}"/>
              </a:ext>
            </a:extLst>
          </p:cNvPr>
          <p:cNvPicPr>
            <a:picLocks noChangeAspect="1"/>
          </p:cNvPicPr>
          <p:nvPr/>
        </p:nvPicPr>
        <p:blipFill>
          <a:blip r:embed="rId2"/>
          <a:stretch>
            <a:fillRect/>
          </a:stretch>
        </p:blipFill>
        <p:spPr>
          <a:xfrm>
            <a:off x="1396418" y="1818844"/>
            <a:ext cx="8687207" cy="3309412"/>
          </a:xfrm>
          <a:prstGeom prst="rect">
            <a:avLst/>
          </a:prstGeom>
        </p:spPr>
      </p:pic>
      <p:sp>
        <p:nvSpPr>
          <p:cNvPr id="6" name="TextBox 5">
            <a:extLst>
              <a:ext uri="{FF2B5EF4-FFF2-40B4-BE49-F238E27FC236}">
                <a16:creationId xmlns:a16="http://schemas.microsoft.com/office/drawing/2014/main" id="{04521234-8750-7B05-6E8C-8BA1FC85FEFF}"/>
              </a:ext>
            </a:extLst>
          </p:cNvPr>
          <p:cNvSpPr txBox="1"/>
          <p:nvPr/>
        </p:nvSpPr>
        <p:spPr>
          <a:xfrm>
            <a:off x="1795498" y="5380672"/>
            <a:ext cx="7214817" cy="1477328"/>
          </a:xfrm>
          <a:prstGeom prst="rect">
            <a:avLst/>
          </a:prstGeom>
          <a:noFill/>
        </p:spPr>
        <p:txBody>
          <a:bodyPr wrap="square" rtlCol="0">
            <a:spAutoFit/>
          </a:bodyPr>
          <a:lstStyle/>
          <a:p>
            <a:r>
              <a:rPr lang="en-US" dirty="0">
                <a:solidFill>
                  <a:srgbClr val="FF0000"/>
                </a:solidFill>
              </a:rPr>
              <a:t>We need to terminal the twisted pair at each end with a 120 ohm resistor.</a:t>
            </a:r>
          </a:p>
          <a:p>
            <a:r>
              <a:rPr lang="en-US" dirty="0" err="1">
                <a:solidFill>
                  <a:srgbClr val="FF0000"/>
                </a:solidFill>
              </a:rPr>
              <a:t>Vcc</a:t>
            </a:r>
            <a:r>
              <a:rPr lang="en-US" dirty="0">
                <a:solidFill>
                  <a:srgbClr val="FF0000"/>
                </a:solidFill>
              </a:rPr>
              <a:t> is 5 volts, so we need to level shift for Raspberry Pi on R0.  </a:t>
            </a:r>
          </a:p>
          <a:p>
            <a:r>
              <a:rPr lang="en-US" dirty="0">
                <a:solidFill>
                  <a:srgbClr val="FF0000"/>
                </a:solidFill>
              </a:rPr>
              <a:t>However, V-high is 2 volts, so Pi can drive DI direct.</a:t>
            </a:r>
          </a:p>
          <a:p>
            <a:endParaRPr lang="en-US" dirty="0"/>
          </a:p>
          <a:p>
            <a:endParaRPr lang="en-US" dirty="0"/>
          </a:p>
        </p:txBody>
      </p:sp>
      <p:sp>
        <p:nvSpPr>
          <p:cNvPr id="8" name="TextBox 7">
            <a:extLst>
              <a:ext uri="{FF2B5EF4-FFF2-40B4-BE49-F238E27FC236}">
                <a16:creationId xmlns:a16="http://schemas.microsoft.com/office/drawing/2014/main" id="{B428831F-B224-2533-C38A-23BEB04704B8}"/>
              </a:ext>
            </a:extLst>
          </p:cNvPr>
          <p:cNvSpPr txBox="1"/>
          <p:nvPr/>
        </p:nvSpPr>
        <p:spPr>
          <a:xfrm>
            <a:off x="9957501" y="1305385"/>
            <a:ext cx="969753" cy="369332"/>
          </a:xfrm>
          <a:prstGeom prst="rect">
            <a:avLst/>
          </a:prstGeom>
          <a:noFill/>
        </p:spPr>
        <p:txBody>
          <a:bodyPr wrap="none" rtlCol="0">
            <a:spAutoFit/>
          </a:bodyPr>
          <a:lstStyle/>
          <a:p>
            <a:r>
              <a:rPr lang="en-US" dirty="0" err="1"/>
              <a:t>Vcc</a:t>
            </a:r>
            <a:r>
              <a:rPr lang="en-US" dirty="0"/>
              <a:t> is 5v</a:t>
            </a:r>
          </a:p>
        </p:txBody>
      </p:sp>
    </p:spTree>
    <p:extLst>
      <p:ext uri="{BB962C8B-B14F-4D97-AF65-F5344CB8AC3E}">
        <p14:creationId xmlns:p14="http://schemas.microsoft.com/office/powerpoint/2010/main" val="3807008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ABC0-38F4-C400-8070-FC27BAB35CFE}"/>
              </a:ext>
            </a:extLst>
          </p:cNvPr>
          <p:cNvSpPr>
            <a:spLocks noGrp="1"/>
          </p:cNvSpPr>
          <p:nvPr>
            <p:ph type="title"/>
          </p:nvPr>
        </p:nvSpPr>
        <p:spPr/>
        <p:txBody>
          <a:bodyPr/>
          <a:lstStyle/>
          <a:p>
            <a:r>
              <a:rPr lang="en-US" dirty="0"/>
              <a:t>MAX485 Module from Amazon</a:t>
            </a:r>
          </a:p>
        </p:txBody>
      </p:sp>
      <p:pic>
        <p:nvPicPr>
          <p:cNvPr id="5" name="Picture 4">
            <a:extLst>
              <a:ext uri="{FF2B5EF4-FFF2-40B4-BE49-F238E27FC236}">
                <a16:creationId xmlns:a16="http://schemas.microsoft.com/office/drawing/2014/main" id="{1755F881-A2C1-7D69-6882-D4FCC88DFEA9}"/>
              </a:ext>
            </a:extLst>
          </p:cNvPr>
          <p:cNvPicPr>
            <a:picLocks noChangeAspect="1"/>
          </p:cNvPicPr>
          <p:nvPr/>
        </p:nvPicPr>
        <p:blipFill>
          <a:blip r:embed="rId2"/>
          <a:stretch>
            <a:fillRect/>
          </a:stretch>
        </p:blipFill>
        <p:spPr>
          <a:xfrm>
            <a:off x="6715627" y="2054893"/>
            <a:ext cx="3968416" cy="4226635"/>
          </a:xfrm>
          <a:prstGeom prst="rect">
            <a:avLst/>
          </a:prstGeom>
        </p:spPr>
      </p:pic>
      <p:sp>
        <p:nvSpPr>
          <p:cNvPr id="6" name="TextBox 5">
            <a:extLst>
              <a:ext uri="{FF2B5EF4-FFF2-40B4-BE49-F238E27FC236}">
                <a16:creationId xmlns:a16="http://schemas.microsoft.com/office/drawing/2014/main" id="{707261F3-BAF9-8429-4743-66F17A48FFCE}"/>
              </a:ext>
            </a:extLst>
          </p:cNvPr>
          <p:cNvSpPr txBox="1"/>
          <p:nvPr/>
        </p:nvSpPr>
        <p:spPr>
          <a:xfrm>
            <a:off x="9865895" y="2582779"/>
            <a:ext cx="1208985" cy="369332"/>
          </a:xfrm>
          <a:prstGeom prst="rect">
            <a:avLst/>
          </a:prstGeom>
          <a:noFill/>
        </p:spPr>
        <p:txBody>
          <a:bodyPr wrap="none" rtlCol="0">
            <a:spAutoFit/>
          </a:bodyPr>
          <a:lstStyle/>
          <a:p>
            <a:r>
              <a:rPr lang="en-US" dirty="0"/>
              <a:t>$1.10 each</a:t>
            </a:r>
          </a:p>
        </p:txBody>
      </p:sp>
      <p:sp>
        <p:nvSpPr>
          <p:cNvPr id="7" name="TextBox 6">
            <a:extLst>
              <a:ext uri="{FF2B5EF4-FFF2-40B4-BE49-F238E27FC236}">
                <a16:creationId xmlns:a16="http://schemas.microsoft.com/office/drawing/2014/main" id="{C92AB570-82DE-FAC2-10D6-CFE768EF0BC6}"/>
              </a:ext>
            </a:extLst>
          </p:cNvPr>
          <p:cNvSpPr txBox="1"/>
          <p:nvPr/>
        </p:nvSpPr>
        <p:spPr>
          <a:xfrm>
            <a:off x="641683" y="1898316"/>
            <a:ext cx="5983705" cy="2862322"/>
          </a:xfrm>
          <a:prstGeom prst="rect">
            <a:avLst/>
          </a:prstGeom>
          <a:noFill/>
        </p:spPr>
        <p:txBody>
          <a:bodyPr wrap="square" rtlCol="0">
            <a:spAutoFit/>
          </a:bodyPr>
          <a:lstStyle/>
          <a:p>
            <a:r>
              <a:rPr lang="en-US" dirty="0" err="1"/>
              <a:t>Vcc</a:t>
            </a:r>
            <a:r>
              <a:rPr lang="en-US" dirty="0"/>
              <a:t> = 5 volts</a:t>
            </a:r>
          </a:p>
          <a:p>
            <a:r>
              <a:rPr lang="en-US" dirty="0"/>
              <a:t>V-high on DI, DE, and RE &gt;= 2.0 so Pi Logic levels will be okay.</a:t>
            </a:r>
          </a:p>
          <a:p>
            <a:r>
              <a:rPr lang="en-US" dirty="0"/>
              <a:t>Possible Modifications:</a:t>
            </a:r>
          </a:p>
          <a:p>
            <a:pPr marL="742950" lvl="1" indent="-285750">
              <a:buFont typeface="Arial" panose="020B0604020202020204" pitchFamily="34" charset="0"/>
              <a:buChar char="•"/>
            </a:pPr>
            <a:r>
              <a:rPr lang="en-US" dirty="0"/>
              <a:t>Note there is a 120 ohm resister already across the A and B lines.  This resistor should be removed on all nodes except the Pi and the last node.</a:t>
            </a:r>
          </a:p>
          <a:p>
            <a:pPr marL="742950" lvl="1" indent="-285750">
              <a:buFont typeface="Arial" panose="020B0604020202020204" pitchFamily="34" charset="0"/>
              <a:buChar char="•"/>
            </a:pPr>
            <a:r>
              <a:rPr lang="en-US" dirty="0"/>
              <a:t>For the Pi Node, the pullups may interfere with the level shifting needed. Therefore, remove them all (R1-R4).</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641320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9CE7-6EEE-2AD3-F8C5-1C4963FC8CBF}"/>
              </a:ext>
            </a:extLst>
          </p:cNvPr>
          <p:cNvSpPr>
            <a:spLocks noGrp="1"/>
          </p:cNvSpPr>
          <p:nvPr>
            <p:ph type="title"/>
          </p:nvPr>
        </p:nvSpPr>
        <p:spPr>
          <a:xfrm>
            <a:off x="838199" y="365126"/>
            <a:ext cx="3669033" cy="1022390"/>
          </a:xfrm>
        </p:spPr>
        <p:txBody>
          <a:bodyPr>
            <a:noAutofit/>
          </a:bodyPr>
          <a:lstStyle/>
          <a:p>
            <a:r>
              <a:rPr lang="en-US" sz="2400" b="1" dirty="0"/>
              <a:t>A Communications Bus for the Pinball Machine</a:t>
            </a:r>
          </a:p>
        </p:txBody>
      </p:sp>
      <p:pic>
        <p:nvPicPr>
          <p:cNvPr id="5" name="Picture 4">
            <a:extLst>
              <a:ext uri="{FF2B5EF4-FFF2-40B4-BE49-F238E27FC236}">
                <a16:creationId xmlns:a16="http://schemas.microsoft.com/office/drawing/2014/main" id="{FE822386-C2DC-055C-D8BB-0D0C9C0DB1A8}"/>
              </a:ext>
            </a:extLst>
          </p:cNvPr>
          <p:cNvPicPr>
            <a:picLocks noChangeAspect="1"/>
          </p:cNvPicPr>
          <p:nvPr/>
        </p:nvPicPr>
        <p:blipFill>
          <a:blip r:embed="rId2"/>
          <a:stretch>
            <a:fillRect/>
          </a:stretch>
        </p:blipFill>
        <p:spPr>
          <a:xfrm rot="16200000">
            <a:off x="5535449" y="3608624"/>
            <a:ext cx="2303129" cy="722062"/>
          </a:xfrm>
          <a:prstGeom prst="rect">
            <a:avLst/>
          </a:prstGeom>
        </p:spPr>
      </p:pic>
      <p:pic>
        <p:nvPicPr>
          <p:cNvPr id="6" name="Picture 5">
            <a:extLst>
              <a:ext uri="{FF2B5EF4-FFF2-40B4-BE49-F238E27FC236}">
                <a16:creationId xmlns:a16="http://schemas.microsoft.com/office/drawing/2014/main" id="{11480FB2-43AB-7619-3A1C-4E317C7B5087}"/>
              </a:ext>
            </a:extLst>
          </p:cNvPr>
          <p:cNvPicPr>
            <a:picLocks noChangeAspect="1"/>
          </p:cNvPicPr>
          <p:nvPr/>
        </p:nvPicPr>
        <p:blipFill>
          <a:blip r:embed="rId3"/>
          <a:stretch>
            <a:fillRect/>
          </a:stretch>
        </p:blipFill>
        <p:spPr>
          <a:xfrm>
            <a:off x="657647" y="4572400"/>
            <a:ext cx="2258211" cy="1296204"/>
          </a:xfrm>
          <a:prstGeom prst="rect">
            <a:avLst/>
          </a:prstGeom>
        </p:spPr>
      </p:pic>
      <p:pic>
        <p:nvPicPr>
          <p:cNvPr id="7" name="Picture 6">
            <a:extLst>
              <a:ext uri="{FF2B5EF4-FFF2-40B4-BE49-F238E27FC236}">
                <a16:creationId xmlns:a16="http://schemas.microsoft.com/office/drawing/2014/main" id="{C6FCEA08-79FB-C301-F19B-11289B25470F}"/>
              </a:ext>
            </a:extLst>
          </p:cNvPr>
          <p:cNvPicPr>
            <a:picLocks noChangeAspect="1"/>
          </p:cNvPicPr>
          <p:nvPr/>
        </p:nvPicPr>
        <p:blipFill>
          <a:blip r:embed="rId4"/>
          <a:stretch>
            <a:fillRect/>
          </a:stretch>
        </p:blipFill>
        <p:spPr>
          <a:xfrm rot="5400000">
            <a:off x="5630236" y="705162"/>
            <a:ext cx="2168137" cy="998031"/>
          </a:xfrm>
          <a:prstGeom prst="rect">
            <a:avLst/>
          </a:prstGeom>
        </p:spPr>
      </p:pic>
      <p:pic>
        <p:nvPicPr>
          <p:cNvPr id="8" name="Picture 7">
            <a:extLst>
              <a:ext uri="{FF2B5EF4-FFF2-40B4-BE49-F238E27FC236}">
                <a16:creationId xmlns:a16="http://schemas.microsoft.com/office/drawing/2014/main" id="{ABE9E417-54E4-F4B8-2A57-C3236D4F206A}"/>
              </a:ext>
            </a:extLst>
          </p:cNvPr>
          <p:cNvPicPr>
            <a:picLocks noChangeAspect="1"/>
          </p:cNvPicPr>
          <p:nvPr/>
        </p:nvPicPr>
        <p:blipFill>
          <a:blip r:embed="rId2"/>
          <a:stretch>
            <a:fillRect/>
          </a:stretch>
        </p:blipFill>
        <p:spPr>
          <a:xfrm rot="16200000">
            <a:off x="3678396" y="3608623"/>
            <a:ext cx="2303129" cy="722062"/>
          </a:xfrm>
          <a:prstGeom prst="rect">
            <a:avLst/>
          </a:prstGeom>
        </p:spPr>
      </p:pic>
      <p:cxnSp>
        <p:nvCxnSpPr>
          <p:cNvPr id="12" name="Straight Connector 11">
            <a:extLst>
              <a:ext uri="{FF2B5EF4-FFF2-40B4-BE49-F238E27FC236}">
                <a16:creationId xmlns:a16="http://schemas.microsoft.com/office/drawing/2014/main" id="{7D7EC0F5-D990-7C88-DC7B-47D5D8B54A7E}"/>
              </a:ext>
            </a:extLst>
          </p:cNvPr>
          <p:cNvCxnSpPr>
            <a:cxnSpLocks/>
          </p:cNvCxnSpPr>
          <p:nvPr/>
        </p:nvCxnSpPr>
        <p:spPr>
          <a:xfrm>
            <a:off x="6904382" y="5026991"/>
            <a:ext cx="0" cy="56682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291A58-DFA5-AE2B-BAE7-B75739FF0074}"/>
              </a:ext>
            </a:extLst>
          </p:cNvPr>
          <p:cNvCxnSpPr>
            <a:cxnSpLocks/>
          </p:cNvCxnSpPr>
          <p:nvPr/>
        </p:nvCxnSpPr>
        <p:spPr>
          <a:xfrm>
            <a:off x="6188765" y="5593812"/>
            <a:ext cx="715617"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B0CA91-38F6-275D-0060-BEE461F669AB}"/>
              </a:ext>
            </a:extLst>
          </p:cNvPr>
          <p:cNvCxnSpPr>
            <a:cxnSpLocks/>
          </p:cNvCxnSpPr>
          <p:nvPr/>
        </p:nvCxnSpPr>
        <p:spPr>
          <a:xfrm>
            <a:off x="6188765" y="1703941"/>
            <a:ext cx="0" cy="388987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AC9BC6-573B-A542-031E-E5E881BB1198}"/>
              </a:ext>
            </a:extLst>
          </p:cNvPr>
          <p:cNvCxnSpPr>
            <a:cxnSpLocks/>
          </p:cNvCxnSpPr>
          <p:nvPr/>
        </p:nvCxnSpPr>
        <p:spPr>
          <a:xfrm>
            <a:off x="6188765" y="1703941"/>
            <a:ext cx="176696"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3B151E3-8EA5-D6AA-3121-EA7A99C38C7B}"/>
              </a:ext>
            </a:extLst>
          </p:cNvPr>
          <p:cNvCxnSpPr>
            <a:cxnSpLocks/>
          </p:cNvCxnSpPr>
          <p:nvPr/>
        </p:nvCxnSpPr>
        <p:spPr>
          <a:xfrm>
            <a:off x="5998817" y="1926927"/>
            <a:ext cx="353530"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38DBED-4466-4CCA-12D3-37130864ABF7}"/>
              </a:ext>
            </a:extLst>
          </p:cNvPr>
          <p:cNvCxnSpPr>
            <a:cxnSpLocks/>
          </p:cNvCxnSpPr>
          <p:nvPr/>
        </p:nvCxnSpPr>
        <p:spPr>
          <a:xfrm flipV="1">
            <a:off x="5998817" y="1926927"/>
            <a:ext cx="0" cy="3383474"/>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0DF363-C055-9D7C-0C97-2EBBA7FF3CEA}"/>
              </a:ext>
            </a:extLst>
          </p:cNvPr>
          <p:cNvCxnSpPr>
            <a:cxnSpLocks/>
          </p:cNvCxnSpPr>
          <p:nvPr/>
        </p:nvCxnSpPr>
        <p:spPr>
          <a:xfrm>
            <a:off x="5998817" y="5310401"/>
            <a:ext cx="499166"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20F3FE-5ED0-5B7B-265F-DC7C90E4D654}"/>
              </a:ext>
            </a:extLst>
          </p:cNvPr>
          <p:cNvCxnSpPr>
            <a:cxnSpLocks/>
          </p:cNvCxnSpPr>
          <p:nvPr/>
        </p:nvCxnSpPr>
        <p:spPr>
          <a:xfrm>
            <a:off x="6497983" y="5026991"/>
            <a:ext cx="0" cy="28341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CBCFB-D7DA-2AE7-4256-2D41EC010D98}"/>
              </a:ext>
            </a:extLst>
          </p:cNvPr>
          <p:cNvCxnSpPr>
            <a:cxnSpLocks/>
          </p:cNvCxnSpPr>
          <p:nvPr/>
        </p:nvCxnSpPr>
        <p:spPr>
          <a:xfrm>
            <a:off x="5998817" y="2654852"/>
            <a:ext cx="759792" cy="562"/>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FC6524-2B8E-B81F-0321-9B4AF9DFA9E5}"/>
              </a:ext>
            </a:extLst>
          </p:cNvPr>
          <p:cNvCxnSpPr>
            <a:cxnSpLocks/>
          </p:cNvCxnSpPr>
          <p:nvPr/>
        </p:nvCxnSpPr>
        <p:spPr>
          <a:xfrm flipH="1">
            <a:off x="6758609" y="2654852"/>
            <a:ext cx="4417" cy="185531"/>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997124-5927-98D5-5522-0A84DC6759C0}"/>
              </a:ext>
            </a:extLst>
          </p:cNvPr>
          <p:cNvCxnSpPr>
            <a:cxnSpLocks/>
          </p:cNvCxnSpPr>
          <p:nvPr/>
        </p:nvCxnSpPr>
        <p:spPr>
          <a:xfrm flipH="1" flipV="1">
            <a:off x="6497983" y="2513496"/>
            <a:ext cx="2460" cy="387273"/>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F69EA93-4A70-07D8-471D-8E424F300955}"/>
              </a:ext>
            </a:extLst>
          </p:cNvPr>
          <p:cNvCxnSpPr>
            <a:cxnSpLocks/>
          </p:cNvCxnSpPr>
          <p:nvPr/>
        </p:nvCxnSpPr>
        <p:spPr>
          <a:xfrm flipH="1">
            <a:off x="6497983" y="2513496"/>
            <a:ext cx="905565" cy="2128"/>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5591DB8-F2A2-8BB0-FA05-84C97D932948}"/>
              </a:ext>
            </a:extLst>
          </p:cNvPr>
          <p:cNvCxnSpPr>
            <a:cxnSpLocks/>
          </p:cNvCxnSpPr>
          <p:nvPr/>
        </p:nvCxnSpPr>
        <p:spPr>
          <a:xfrm>
            <a:off x="7403548" y="2062600"/>
            <a:ext cx="0" cy="450896"/>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A35461-511C-DAD9-4804-E377703DB6EF}"/>
              </a:ext>
            </a:extLst>
          </p:cNvPr>
          <p:cNvCxnSpPr>
            <a:cxnSpLocks/>
          </p:cNvCxnSpPr>
          <p:nvPr/>
        </p:nvCxnSpPr>
        <p:spPr>
          <a:xfrm flipH="1">
            <a:off x="7069198" y="2062600"/>
            <a:ext cx="338349" cy="0"/>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9E692E-34FD-D574-3D66-48281F6D5C28}"/>
              </a:ext>
            </a:extLst>
          </p:cNvPr>
          <p:cNvCxnSpPr>
            <a:cxnSpLocks/>
          </p:cNvCxnSpPr>
          <p:nvPr/>
        </p:nvCxnSpPr>
        <p:spPr>
          <a:xfrm flipH="1">
            <a:off x="7069198" y="1933552"/>
            <a:ext cx="431532"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10F71DC-26F8-FAF3-A430-48DD588EA8BB}"/>
              </a:ext>
            </a:extLst>
          </p:cNvPr>
          <p:cNvCxnSpPr>
            <a:cxnSpLocks/>
          </p:cNvCxnSpPr>
          <p:nvPr/>
        </p:nvCxnSpPr>
        <p:spPr>
          <a:xfrm flipV="1">
            <a:off x="7500730" y="1933552"/>
            <a:ext cx="0" cy="72130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799B108-C380-D002-6D4A-490C33963E2C}"/>
              </a:ext>
            </a:extLst>
          </p:cNvPr>
          <p:cNvCxnSpPr>
            <a:cxnSpLocks/>
          </p:cNvCxnSpPr>
          <p:nvPr/>
        </p:nvCxnSpPr>
        <p:spPr>
          <a:xfrm>
            <a:off x="6904382" y="2654852"/>
            <a:ext cx="596348"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1712214-F1AC-7AF5-54C9-133663B0550C}"/>
              </a:ext>
            </a:extLst>
          </p:cNvPr>
          <p:cNvCxnSpPr>
            <a:cxnSpLocks/>
          </p:cNvCxnSpPr>
          <p:nvPr/>
        </p:nvCxnSpPr>
        <p:spPr>
          <a:xfrm flipV="1">
            <a:off x="6904382" y="2654852"/>
            <a:ext cx="0" cy="19937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0BE16C-443F-C49B-B319-884FAD8E106B}"/>
              </a:ext>
            </a:extLst>
          </p:cNvPr>
          <p:cNvCxnSpPr>
            <a:cxnSpLocks/>
          </p:cNvCxnSpPr>
          <p:nvPr/>
        </p:nvCxnSpPr>
        <p:spPr>
          <a:xfrm>
            <a:off x="6641548" y="2403326"/>
            <a:ext cx="0" cy="450896"/>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F63D233-369F-8FE0-16F4-81A2D2CC6FB5}"/>
              </a:ext>
            </a:extLst>
          </p:cNvPr>
          <p:cNvCxnSpPr>
            <a:cxnSpLocks/>
          </p:cNvCxnSpPr>
          <p:nvPr/>
        </p:nvCxnSpPr>
        <p:spPr>
          <a:xfrm flipV="1">
            <a:off x="6641548" y="2403325"/>
            <a:ext cx="578498" cy="1"/>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9F83F3E-4081-C9FD-A01E-417590BE7B82}"/>
              </a:ext>
            </a:extLst>
          </p:cNvPr>
          <p:cNvCxnSpPr>
            <a:cxnSpLocks/>
          </p:cNvCxnSpPr>
          <p:nvPr/>
        </p:nvCxnSpPr>
        <p:spPr>
          <a:xfrm>
            <a:off x="7048045" y="1590009"/>
            <a:ext cx="172001" cy="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024E6DA-3ACA-5870-E675-DD08F926C6DE}"/>
              </a:ext>
            </a:extLst>
          </p:cNvPr>
          <p:cNvCxnSpPr>
            <a:cxnSpLocks/>
          </p:cNvCxnSpPr>
          <p:nvPr/>
        </p:nvCxnSpPr>
        <p:spPr>
          <a:xfrm flipH="1">
            <a:off x="7220046" y="1581281"/>
            <a:ext cx="4596" cy="81959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CF1AB7EA-75CF-4B28-551F-360E78A5ED0E}"/>
              </a:ext>
            </a:extLst>
          </p:cNvPr>
          <p:cNvSpPr/>
          <p:nvPr/>
        </p:nvSpPr>
        <p:spPr>
          <a:xfrm>
            <a:off x="7324034" y="2248288"/>
            <a:ext cx="267868" cy="110695"/>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0094F00E-EFE1-952A-2A92-FB92CD59E784}"/>
              </a:ext>
            </a:extLst>
          </p:cNvPr>
          <p:cNvCxnSpPr>
            <a:cxnSpLocks/>
            <a:endCxn id="81" idx="7"/>
          </p:cNvCxnSpPr>
          <p:nvPr/>
        </p:nvCxnSpPr>
        <p:spPr>
          <a:xfrm flipH="1">
            <a:off x="7552674" y="1027906"/>
            <a:ext cx="623917" cy="1236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3CCD489-A8B1-FC7A-3FC3-3E5F60C86BAC}"/>
              </a:ext>
            </a:extLst>
          </p:cNvPr>
          <p:cNvSpPr txBox="1"/>
          <p:nvPr/>
        </p:nvSpPr>
        <p:spPr>
          <a:xfrm>
            <a:off x="7864632" y="365125"/>
            <a:ext cx="1205948" cy="707886"/>
          </a:xfrm>
          <a:prstGeom prst="rect">
            <a:avLst/>
          </a:prstGeom>
          <a:noFill/>
        </p:spPr>
        <p:txBody>
          <a:bodyPr wrap="square" rtlCol="0">
            <a:spAutoFit/>
          </a:bodyPr>
          <a:lstStyle/>
          <a:p>
            <a:r>
              <a:rPr lang="en-US" sz="1000" dirty="0"/>
              <a:t>Must be able to disconnect these wires for programming.</a:t>
            </a:r>
          </a:p>
        </p:txBody>
      </p:sp>
      <p:pic>
        <p:nvPicPr>
          <p:cNvPr id="86" name="Picture 85">
            <a:extLst>
              <a:ext uri="{FF2B5EF4-FFF2-40B4-BE49-F238E27FC236}">
                <a16:creationId xmlns:a16="http://schemas.microsoft.com/office/drawing/2014/main" id="{4DA5ADB7-E3EF-AEB6-345B-586BC026B8E3}"/>
              </a:ext>
            </a:extLst>
          </p:cNvPr>
          <p:cNvPicPr>
            <a:picLocks noChangeAspect="1"/>
          </p:cNvPicPr>
          <p:nvPr/>
        </p:nvPicPr>
        <p:blipFill rotWithShape="1">
          <a:blip r:embed="rId5"/>
          <a:srcRect l="7246" t="-1" r="1963" b="38659"/>
          <a:stretch/>
        </p:blipFill>
        <p:spPr>
          <a:xfrm>
            <a:off x="549878" y="3115107"/>
            <a:ext cx="3139815" cy="1067537"/>
          </a:xfrm>
          <a:prstGeom prst="rect">
            <a:avLst/>
          </a:prstGeom>
        </p:spPr>
      </p:pic>
      <p:cxnSp>
        <p:nvCxnSpPr>
          <p:cNvPr id="87" name="Straight Connector 86">
            <a:extLst>
              <a:ext uri="{FF2B5EF4-FFF2-40B4-BE49-F238E27FC236}">
                <a16:creationId xmlns:a16="http://schemas.microsoft.com/office/drawing/2014/main" id="{1D1BD920-94DA-D6D5-97D9-A0F0886319E8}"/>
              </a:ext>
            </a:extLst>
          </p:cNvPr>
          <p:cNvCxnSpPr>
            <a:cxnSpLocks/>
          </p:cNvCxnSpPr>
          <p:nvPr/>
        </p:nvCxnSpPr>
        <p:spPr>
          <a:xfrm flipV="1">
            <a:off x="1126435" y="2400871"/>
            <a:ext cx="0" cy="784068"/>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752A7CE-6E95-4D88-6AF4-AA6CDA4E24CF}"/>
              </a:ext>
            </a:extLst>
          </p:cNvPr>
          <p:cNvCxnSpPr>
            <a:cxnSpLocks/>
          </p:cNvCxnSpPr>
          <p:nvPr/>
        </p:nvCxnSpPr>
        <p:spPr>
          <a:xfrm>
            <a:off x="1133450" y="2409344"/>
            <a:ext cx="3526898" cy="0"/>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4123A2-19D8-4638-1C20-8FC7C65E9817}"/>
              </a:ext>
            </a:extLst>
          </p:cNvPr>
          <p:cNvCxnSpPr>
            <a:cxnSpLocks/>
          </p:cNvCxnSpPr>
          <p:nvPr/>
        </p:nvCxnSpPr>
        <p:spPr>
          <a:xfrm flipV="1">
            <a:off x="4660348" y="2400871"/>
            <a:ext cx="0" cy="453351"/>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18056B9-E3EB-9D69-5EA7-0A67FB7047FD}"/>
              </a:ext>
            </a:extLst>
          </p:cNvPr>
          <p:cNvCxnSpPr>
            <a:cxnSpLocks/>
          </p:cNvCxnSpPr>
          <p:nvPr/>
        </p:nvCxnSpPr>
        <p:spPr>
          <a:xfrm flipV="1">
            <a:off x="1400313" y="2584174"/>
            <a:ext cx="0" cy="636104"/>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2010FA6-00AD-CF5C-EFE1-2C344B50C083}"/>
              </a:ext>
            </a:extLst>
          </p:cNvPr>
          <p:cNvCxnSpPr>
            <a:cxnSpLocks/>
          </p:cNvCxnSpPr>
          <p:nvPr/>
        </p:nvCxnSpPr>
        <p:spPr>
          <a:xfrm flipH="1">
            <a:off x="1400313" y="2584174"/>
            <a:ext cx="3364872" cy="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0886238-72D5-1F68-A5FC-3B96EED970FE}"/>
              </a:ext>
            </a:extLst>
          </p:cNvPr>
          <p:cNvCxnSpPr>
            <a:cxnSpLocks/>
          </p:cNvCxnSpPr>
          <p:nvPr/>
        </p:nvCxnSpPr>
        <p:spPr>
          <a:xfrm flipH="1" flipV="1">
            <a:off x="4765185" y="2584174"/>
            <a:ext cx="1180" cy="278296"/>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03E3391-B77F-8CB4-FC37-3F829A01DF42}"/>
              </a:ext>
            </a:extLst>
          </p:cNvPr>
          <p:cNvCxnSpPr>
            <a:cxnSpLocks/>
          </p:cNvCxnSpPr>
          <p:nvPr/>
        </p:nvCxnSpPr>
        <p:spPr>
          <a:xfrm flipH="1">
            <a:off x="5031409" y="1925053"/>
            <a:ext cx="3497" cy="952185"/>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7DFFD00-8C34-EAA9-FEA1-64F55BD2DD22}"/>
              </a:ext>
            </a:extLst>
          </p:cNvPr>
          <p:cNvSpPr/>
          <p:nvPr/>
        </p:nvSpPr>
        <p:spPr>
          <a:xfrm rot="5400000">
            <a:off x="3924321" y="1781280"/>
            <a:ext cx="75096" cy="28754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CB8619BF-B210-3EE4-1CEA-48AFDE60803A}"/>
              </a:ext>
            </a:extLst>
          </p:cNvPr>
          <p:cNvSpPr/>
          <p:nvPr/>
        </p:nvSpPr>
        <p:spPr>
          <a:xfrm rot="16200000">
            <a:off x="3920824" y="2132280"/>
            <a:ext cx="75096" cy="28754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1EB0EDC4-46D1-1C78-D406-BC56B1845B4E}"/>
              </a:ext>
            </a:extLst>
          </p:cNvPr>
          <p:cNvCxnSpPr>
            <a:cxnSpLocks/>
            <a:stCxn id="110" idx="0"/>
          </p:cNvCxnSpPr>
          <p:nvPr/>
        </p:nvCxnSpPr>
        <p:spPr>
          <a:xfrm>
            <a:off x="4105642" y="1925053"/>
            <a:ext cx="929264"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D6D6C1B-CB2C-79A0-243C-070C489AB594}"/>
              </a:ext>
            </a:extLst>
          </p:cNvPr>
          <p:cNvCxnSpPr>
            <a:cxnSpLocks/>
          </p:cNvCxnSpPr>
          <p:nvPr/>
        </p:nvCxnSpPr>
        <p:spPr>
          <a:xfrm>
            <a:off x="1275981" y="1926927"/>
            <a:ext cx="2538618"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7E790E7-941F-A0B6-2EB7-C5F43554EB3B}"/>
              </a:ext>
            </a:extLst>
          </p:cNvPr>
          <p:cNvCxnSpPr>
            <a:cxnSpLocks/>
          </p:cNvCxnSpPr>
          <p:nvPr/>
        </p:nvCxnSpPr>
        <p:spPr>
          <a:xfrm flipH="1">
            <a:off x="1267791" y="1925053"/>
            <a:ext cx="9158" cy="1259886"/>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2D359E3-A2D8-B6E8-BCED-F2EB95F1ABF8}"/>
              </a:ext>
            </a:extLst>
          </p:cNvPr>
          <p:cNvSpPr txBox="1"/>
          <p:nvPr/>
        </p:nvSpPr>
        <p:spPr>
          <a:xfrm>
            <a:off x="3801920" y="1674680"/>
            <a:ext cx="353391" cy="253916"/>
          </a:xfrm>
          <a:prstGeom prst="rect">
            <a:avLst/>
          </a:prstGeom>
          <a:noFill/>
        </p:spPr>
        <p:txBody>
          <a:bodyPr wrap="square" rtlCol="0">
            <a:spAutoFit/>
          </a:bodyPr>
          <a:lstStyle/>
          <a:p>
            <a:r>
              <a:rPr lang="en-US" sz="1050" dirty="0"/>
              <a:t>1K</a:t>
            </a:r>
          </a:p>
        </p:txBody>
      </p:sp>
      <p:sp>
        <p:nvSpPr>
          <p:cNvPr id="124" name="TextBox 123">
            <a:extLst>
              <a:ext uri="{FF2B5EF4-FFF2-40B4-BE49-F238E27FC236}">
                <a16:creationId xmlns:a16="http://schemas.microsoft.com/office/drawing/2014/main" id="{EFCEB539-33B9-E373-5221-7FD89B82AB9D}"/>
              </a:ext>
            </a:extLst>
          </p:cNvPr>
          <p:cNvSpPr txBox="1"/>
          <p:nvPr/>
        </p:nvSpPr>
        <p:spPr>
          <a:xfrm>
            <a:off x="3790188" y="2032460"/>
            <a:ext cx="353391" cy="253916"/>
          </a:xfrm>
          <a:prstGeom prst="rect">
            <a:avLst/>
          </a:prstGeom>
          <a:noFill/>
        </p:spPr>
        <p:txBody>
          <a:bodyPr wrap="square" rtlCol="0">
            <a:spAutoFit/>
          </a:bodyPr>
          <a:lstStyle/>
          <a:p>
            <a:r>
              <a:rPr lang="en-US" sz="1050" dirty="0"/>
              <a:t>2K</a:t>
            </a:r>
          </a:p>
        </p:txBody>
      </p:sp>
      <p:cxnSp>
        <p:nvCxnSpPr>
          <p:cNvPr id="125" name="Straight Connector 124">
            <a:extLst>
              <a:ext uri="{FF2B5EF4-FFF2-40B4-BE49-F238E27FC236}">
                <a16:creationId xmlns:a16="http://schemas.microsoft.com/office/drawing/2014/main" id="{D093C05F-D7CE-85A2-2D13-7D32C46DA94D}"/>
              </a:ext>
            </a:extLst>
          </p:cNvPr>
          <p:cNvCxnSpPr>
            <a:cxnSpLocks/>
          </p:cNvCxnSpPr>
          <p:nvPr/>
        </p:nvCxnSpPr>
        <p:spPr>
          <a:xfrm>
            <a:off x="3614872" y="1925053"/>
            <a:ext cx="0" cy="361323"/>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8A94922-4470-DAA0-7B57-F2FD5D9E146E}"/>
              </a:ext>
            </a:extLst>
          </p:cNvPr>
          <p:cNvCxnSpPr>
            <a:cxnSpLocks/>
          </p:cNvCxnSpPr>
          <p:nvPr/>
        </p:nvCxnSpPr>
        <p:spPr>
          <a:xfrm flipV="1">
            <a:off x="3614872" y="2274957"/>
            <a:ext cx="192919" cy="1095"/>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0B4A83C-30EC-8242-A2F1-83706368DA27}"/>
              </a:ext>
            </a:extLst>
          </p:cNvPr>
          <p:cNvCxnSpPr>
            <a:cxnSpLocks/>
          </p:cNvCxnSpPr>
          <p:nvPr/>
        </p:nvCxnSpPr>
        <p:spPr>
          <a:xfrm>
            <a:off x="4301790" y="2264499"/>
            <a:ext cx="0" cy="2966244"/>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9C5FD6B-445E-8345-C0C3-7FF0535CDAAC}"/>
              </a:ext>
            </a:extLst>
          </p:cNvPr>
          <p:cNvCxnSpPr>
            <a:cxnSpLocks/>
          </p:cNvCxnSpPr>
          <p:nvPr/>
        </p:nvCxnSpPr>
        <p:spPr>
          <a:xfrm flipV="1">
            <a:off x="4108871" y="2273862"/>
            <a:ext cx="192919" cy="1095"/>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7FCD4D6-E807-463D-D35E-C8B8C98C5978}"/>
              </a:ext>
            </a:extLst>
          </p:cNvPr>
          <p:cNvCxnSpPr>
            <a:cxnSpLocks/>
          </p:cNvCxnSpPr>
          <p:nvPr/>
        </p:nvCxnSpPr>
        <p:spPr>
          <a:xfrm>
            <a:off x="686155" y="2754537"/>
            <a:ext cx="0" cy="46574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0125E2D-8E0F-BEDD-BEDB-3748CC269561}"/>
              </a:ext>
            </a:extLst>
          </p:cNvPr>
          <p:cNvCxnSpPr>
            <a:cxnSpLocks/>
          </p:cNvCxnSpPr>
          <p:nvPr/>
        </p:nvCxnSpPr>
        <p:spPr>
          <a:xfrm flipH="1">
            <a:off x="686155" y="2759943"/>
            <a:ext cx="3457424"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A17CEF4-E271-D24F-3C8B-24374D48D04E}"/>
              </a:ext>
            </a:extLst>
          </p:cNvPr>
          <p:cNvCxnSpPr>
            <a:cxnSpLocks/>
          </p:cNvCxnSpPr>
          <p:nvPr/>
        </p:nvCxnSpPr>
        <p:spPr>
          <a:xfrm>
            <a:off x="4143579" y="2754537"/>
            <a:ext cx="11732" cy="271861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9D6C4EC-FEE6-B3F6-D8EE-7E01FB3C16E7}"/>
              </a:ext>
            </a:extLst>
          </p:cNvPr>
          <p:cNvCxnSpPr>
            <a:cxnSpLocks/>
          </p:cNvCxnSpPr>
          <p:nvPr/>
        </p:nvCxnSpPr>
        <p:spPr>
          <a:xfrm>
            <a:off x="5031409" y="5026991"/>
            <a:ext cx="0" cy="446157"/>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FFD0FF3-9C47-9DE5-B3C8-AB88F026B2C9}"/>
              </a:ext>
            </a:extLst>
          </p:cNvPr>
          <p:cNvCxnSpPr>
            <a:cxnSpLocks/>
          </p:cNvCxnSpPr>
          <p:nvPr/>
        </p:nvCxnSpPr>
        <p:spPr>
          <a:xfrm>
            <a:off x="4135875" y="5473148"/>
            <a:ext cx="895534"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583DC4E-52F1-8A68-779C-09D4DA0BBA1C}"/>
              </a:ext>
            </a:extLst>
          </p:cNvPr>
          <p:cNvCxnSpPr>
            <a:cxnSpLocks/>
          </p:cNvCxnSpPr>
          <p:nvPr/>
        </p:nvCxnSpPr>
        <p:spPr>
          <a:xfrm>
            <a:off x="4306192" y="5220502"/>
            <a:ext cx="354156" cy="0"/>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26A129A-73C5-3E07-5E3B-A2FF6F097F44}"/>
              </a:ext>
            </a:extLst>
          </p:cNvPr>
          <p:cNvCxnSpPr>
            <a:cxnSpLocks/>
          </p:cNvCxnSpPr>
          <p:nvPr/>
        </p:nvCxnSpPr>
        <p:spPr>
          <a:xfrm flipV="1">
            <a:off x="4660348" y="5026991"/>
            <a:ext cx="0" cy="203752"/>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6ACFFB1-818E-1E27-6A49-7AFE81526A22}"/>
              </a:ext>
            </a:extLst>
          </p:cNvPr>
          <p:cNvCxnSpPr>
            <a:cxnSpLocks/>
          </p:cNvCxnSpPr>
          <p:nvPr/>
        </p:nvCxnSpPr>
        <p:spPr>
          <a:xfrm>
            <a:off x="1572315" y="2987407"/>
            <a:ext cx="0" cy="228794"/>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99C1FDA-8994-2686-312A-AF6E5900FE18}"/>
              </a:ext>
            </a:extLst>
          </p:cNvPr>
          <p:cNvCxnSpPr>
            <a:cxnSpLocks/>
          </p:cNvCxnSpPr>
          <p:nvPr/>
        </p:nvCxnSpPr>
        <p:spPr>
          <a:xfrm flipH="1">
            <a:off x="1572315" y="2987407"/>
            <a:ext cx="2729475" cy="0"/>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99D89D74-18C0-0ADC-B3F6-CE309EE5812F}"/>
              </a:ext>
            </a:extLst>
          </p:cNvPr>
          <p:cNvSpPr/>
          <p:nvPr/>
        </p:nvSpPr>
        <p:spPr>
          <a:xfrm>
            <a:off x="3580915" y="1897957"/>
            <a:ext cx="61844" cy="4571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B7F7FA1-9EC8-3DBE-F85E-5FD8DEADC825}"/>
              </a:ext>
            </a:extLst>
          </p:cNvPr>
          <p:cNvSpPr/>
          <p:nvPr/>
        </p:nvSpPr>
        <p:spPr>
          <a:xfrm>
            <a:off x="4270869" y="2963132"/>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675D10D-4AFA-0B41-9283-2FC8D2B7ABEB}"/>
              </a:ext>
            </a:extLst>
          </p:cNvPr>
          <p:cNvCxnSpPr>
            <a:cxnSpLocks/>
          </p:cNvCxnSpPr>
          <p:nvPr/>
        </p:nvCxnSpPr>
        <p:spPr>
          <a:xfrm flipH="1">
            <a:off x="4775327" y="5026991"/>
            <a:ext cx="903" cy="98726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61A9E1B-0997-9659-7BBB-EDAE5E2912F7}"/>
              </a:ext>
            </a:extLst>
          </p:cNvPr>
          <p:cNvCxnSpPr>
            <a:cxnSpLocks/>
          </p:cNvCxnSpPr>
          <p:nvPr/>
        </p:nvCxnSpPr>
        <p:spPr>
          <a:xfrm>
            <a:off x="4910821" y="5026990"/>
            <a:ext cx="1625" cy="777462"/>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41258A7-7D70-D3DA-62B4-BA4DB8500D1C}"/>
              </a:ext>
            </a:extLst>
          </p:cNvPr>
          <p:cNvCxnSpPr>
            <a:cxnSpLocks/>
          </p:cNvCxnSpPr>
          <p:nvPr/>
        </p:nvCxnSpPr>
        <p:spPr>
          <a:xfrm flipH="1">
            <a:off x="6634296" y="5026991"/>
            <a:ext cx="903" cy="98726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CA12F6E-9A25-B9FA-E47B-701C75D17C93}"/>
              </a:ext>
            </a:extLst>
          </p:cNvPr>
          <p:cNvCxnSpPr>
            <a:cxnSpLocks/>
          </p:cNvCxnSpPr>
          <p:nvPr/>
        </p:nvCxnSpPr>
        <p:spPr>
          <a:xfrm>
            <a:off x="4765185" y="6014254"/>
            <a:ext cx="6410815" cy="0"/>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CE43D2D-0F35-E79B-02C6-F06CE364FA0D}"/>
              </a:ext>
            </a:extLst>
          </p:cNvPr>
          <p:cNvCxnSpPr>
            <a:cxnSpLocks/>
          </p:cNvCxnSpPr>
          <p:nvPr/>
        </p:nvCxnSpPr>
        <p:spPr>
          <a:xfrm>
            <a:off x="6768409" y="5026571"/>
            <a:ext cx="1625" cy="777462"/>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9349D7D-8297-0489-1C64-682873D47015}"/>
              </a:ext>
            </a:extLst>
          </p:cNvPr>
          <p:cNvCxnSpPr>
            <a:cxnSpLocks/>
          </p:cNvCxnSpPr>
          <p:nvPr/>
        </p:nvCxnSpPr>
        <p:spPr>
          <a:xfrm>
            <a:off x="4913054" y="5804033"/>
            <a:ext cx="6262946" cy="0"/>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1C55CEF-CF1A-192A-5798-7BE423E8FEBF}"/>
              </a:ext>
            </a:extLst>
          </p:cNvPr>
          <p:cNvCxnSpPr>
            <a:cxnSpLocks/>
          </p:cNvCxnSpPr>
          <p:nvPr/>
        </p:nvCxnSpPr>
        <p:spPr>
          <a:xfrm flipH="1">
            <a:off x="4301790" y="2270539"/>
            <a:ext cx="610349" cy="3323"/>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11C8117-45AF-6DDC-3AA5-DF2157FD4A9C}"/>
              </a:ext>
            </a:extLst>
          </p:cNvPr>
          <p:cNvCxnSpPr>
            <a:cxnSpLocks/>
          </p:cNvCxnSpPr>
          <p:nvPr/>
        </p:nvCxnSpPr>
        <p:spPr>
          <a:xfrm flipV="1">
            <a:off x="4907722" y="2266122"/>
            <a:ext cx="0" cy="605182"/>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33F0E469-A6AD-A77D-AF8A-65C16CE69207}"/>
              </a:ext>
            </a:extLst>
          </p:cNvPr>
          <p:cNvSpPr/>
          <p:nvPr/>
        </p:nvSpPr>
        <p:spPr>
          <a:xfrm>
            <a:off x="4268659" y="2254123"/>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Picture 188">
            <a:extLst>
              <a:ext uri="{FF2B5EF4-FFF2-40B4-BE49-F238E27FC236}">
                <a16:creationId xmlns:a16="http://schemas.microsoft.com/office/drawing/2014/main" id="{12B1351B-9884-CA81-D007-263C9E538F0A}"/>
              </a:ext>
            </a:extLst>
          </p:cNvPr>
          <p:cNvPicPr>
            <a:picLocks noChangeAspect="1"/>
          </p:cNvPicPr>
          <p:nvPr/>
        </p:nvPicPr>
        <p:blipFill>
          <a:blip r:embed="rId2"/>
          <a:stretch>
            <a:fillRect/>
          </a:stretch>
        </p:blipFill>
        <p:spPr>
          <a:xfrm rot="16200000">
            <a:off x="9261210" y="3545071"/>
            <a:ext cx="2303129" cy="722062"/>
          </a:xfrm>
          <a:prstGeom prst="rect">
            <a:avLst/>
          </a:prstGeom>
        </p:spPr>
      </p:pic>
      <p:pic>
        <p:nvPicPr>
          <p:cNvPr id="190" name="Picture 189">
            <a:extLst>
              <a:ext uri="{FF2B5EF4-FFF2-40B4-BE49-F238E27FC236}">
                <a16:creationId xmlns:a16="http://schemas.microsoft.com/office/drawing/2014/main" id="{907212A6-3596-188F-94CF-8BB6C76B0D5E}"/>
              </a:ext>
            </a:extLst>
          </p:cNvPr>
          <p:cNvPicPr>
            <a:picLocks noChangeAspect="1"/>
          </p:cNvPicPr>
          <p:nvPr/>
        </p:nvPicPr>
        <p:blipFill>
          <a:blip r:embed="rId4"/>
          <a:stretch>
            <a:fillRect/>
          </a:stretch>
        </p:blipFill>
        <p:spPr>
          <a:xfrm rot="5400000">
            <a:off x="9355997" y="641609"/>
            <a:ext cx="2168137" cy="998031"/>
          </a:xfrm>
          <a:prstGeom prst="rect">
            <a:avLst/>
          </a:prstGeom>
        </p:spPr>
      </p:pic>
      <p:cxnSp>
        <p:nvCxnSpPr>
          <p:cNvPr id="191" name="Straight Connector 190">
            <a:extLst>
              <a:ext uri="{FF2B5EF4-FFF2-40B4-BE49-F238E27FC236}">
                <a16:creationId xmlns:a16="http://schemas.microsoft.com/office/drawing/2014/main" id="{B3BCBF1A-E829-6216-C155-89B19A9DC9D3}"/>
              </a:ext>
            </a:extLst>
          </p:cNvPr>
          <p:cNvCxnSpPr>
            <a:cxnSpLocks/>
          </p:cNvCxnSpPr>
          <p:nvPr/>
        </p:nvCxnSpPr>
        <p:spPr>
          <a:xfrm>
            <a:off x="10630143" y="4963438"/>
            <a:ext cx="0" cy="56682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8B680ADF-0844-4433-B620-0E7DE858D935}"/>
              </a:ext>
            </a:extLst>
          </p:cNvPr>
          <p:cNvCxnSpPr>
            <a:cxnSpLocks/>
          </p:cNvCxnSpPr>
          <p:nvPr/>
        </p:nvCxnSpPr>
        <p:spPr>
          <a:xfrm>
            <a:off x="9914526" y="5530259"/>
            <a:ext cx="715617"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E254168-0E6C-EB65-5871-4445BF1C4CC9}"/>
              </a:ext>
            </a:extLst>
          </p:cNvPr>
          <p:cNvCxnSpPr>
            <a:cxnSpLocks/>
          </p:cNvCxnSpPr>
          <p:nvPr/>
        </p:nvCxnSpPr>
        <p:spPr>
          <a:xfrm>
            <a:off x="9914526" y="1640388"/>
            <a:ext cx="0" cy="388987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47939A3-0F72-2E67-4B00-4AB60C296E81}"/>
              </a:ext>
            </a:extLst>
          </p:cNvPr>
          <p:cNvCxnSpPr>
            <a:cxnSpLocks/>
          </p:cNvCxnSpPr>
          <p:nvPr/>
        </p:nvCxnSpPr>
        <p:spPr>
          <a:xfrm>
            <a:off x="9914526" y="1640388"/>
            <a:ext cx="176696"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59B2EE06-64A4-929D-A2CB-6A6D43FA410E}"/>
              </a:ext>
            </a:extLst>
          </p:cNvPr>
          <p:cNvCxnSpPr>
            <a:cxnSpLocks/>
          </p:cNvCxnSpPr>
          <p:nvPr/>
        </p:nvCxnSpPr>
        <p:spPr>
          <a:xfrm>
            <a:off x="9724578" y="1863374"/>
            <a:ext cx="353530"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86DEAA3D-0C33-8EF3-6A9B-8229F4CB479D}"/>
              </a:ext>
            </a:extLst>
          </p:cNvPr>
          <p:cNvCxnSpPr>
            <a:cxnSpLocks/>
          </p:cNvCxnSpPr>
          <p:nvPr/>
        </p:nvCxnSpPr>
        <p:spPr>
          <a:xfrm flipV="1">
            <a:off x="9724578" y="1863374"/>
            <a:ext cx="0" cy="3383474"/>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7CE0337-23DC-97E3-2493-31055A6E54B6}"/>
              </a:ext>
            </a:extLst>
          </p:cNvPr>
          <p:cNvCxnSpPr>
            <a:cxnSpLocks/>
          </p:cNvCxnSpPr>
          <p:nvPr/>
        </p:nvCxnSpPr>
        <p:spPr>
          <a:xfrm>
            <a:off x="9724578" y="5246848"/>
            <a:ext cx="499166"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718E04C-D859-263A-EDFC-2AD011812ADA}"/>
              </a:ext>
            </a:extLst>
          </p:cNvPr>
          <p:cNvCxnSpPr>
            <a:cxnSpLocks/>
          </p:cNvCxnSpPr>
          <p:nvPr/>
        </p:nvCxnSpPr>
        <p:spPr>
          <a:xfrm>
            <a:off x="10223744" y="4963438"/>
            <a:ext cx="0" cy="28341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DC0D556-AB91-A8F0-9113-15EB5359CCDF}"/>
              </a:ext>
            </a:extLst>
          </p:cNvPr>
          <p:cNvCxnSpPr>
            <a:cxnSpLocks/>
          </p:cNvCxnSpPr>
          <p:nvPr/>
        </p:nvCxnSpPr>
        <p:spPr>
          <a:xfrm>
            <a:off x="9724578" y="2591299"/>
            <a:ext cx="759792" cy="562"/>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BC22D45-1ED2-DBC6-F7CD-8918B9E9C839}"/>
              </a:ext>
            </a:extLst>
          </p:cNvPr>
          <p:cNvCxnSpPr>
            <a:cxnSpLocks/>
          </p:cNvCxnSpPr>
          <p:nvPr/>
        </p:nvCxnSpPr>
        <p:spPr>
          <a:xfrm flipH="1">
            <a:off x="10484370" y="2591299"/>
            <a:ext cx="4417" cy="185531"/>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BF7ED77-7C6B-8937-1E97-CC107EFAC9C7}"/>
              </a:ext>
            </a:extLst>
          </p:cNvPr>
          <p:cNvCxnSpPr>
            <a:cxnSpLocks/>
          </p:cNvCxnSpPr>
          <p:nvPr/>
        </p:nvCxnSpPr>
        <p:spPr>
          <a:xfrm flipH="1" flipV="1">
            <a:off x="10223744" y="2449943"/>
            <a:ext cx="2460" cy="387273"/>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EDF8241-FDEE-8861-BBDA-97937F39EAB6}"/>
              </a:ext>
            </a:extLst>
          </p:cNvPr>
          <p:cNvCxnSpPr>
            <a:cxnSpLocks/>
          </p:cNvCxnSpPr>
          <p:nvPr/>
        </p:nvCxnSpPr>
        <p:spPr>
          <a:xfrm flipH="1">
            <a:off x="10223744" y="2449943"/>
            <a:ext cx="905565" cy="2128"/>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DB5DE90-6484-D7BF-BDEF-0BCE3BF72671}"/>
              </a:ext>
            </a:extLst>
          </p:cNvPr>
          <p:cNvCxnSpPr>
            <a:cxnSpLocks/>
          </p:cNvCxnSpPr>
          <p:nvPr/>
        </p:nvCxnSpPr>
        <p:spPr>
          <a:xfrm>
            <a:off x="11129309" y="1999047"/>
            <a:ext cx="0" cy="450896"/>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F9469C4-8BE5-FB1F-21EF-90EA395E605C}"/>
              </a:ext>
            </a:extLst>
          </p:cNvPr>
          <p:cNvCxnSpPr>
            <a:cxnSpLocks/>
          </p:cNvCxnSpPr>
          <p:nvPr/>
        </p:nvCxnSpPr>
        <p:spPr>
          <a:xfrm flipH="1">
            <a:off x="10794959" y="1999047"/>
            <a:ext cx="338349" cy="0"/>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F46B311C-D146-7A90-6DEC-9D9CBB6AE412}"/>
              </a:ext>
            </a:extLst>
          </p:cNvPr>
          <p:cNvCxnSpPr>
            <a:cxnSpLocks/>
          </p:cNvCxnSpPr>
          <p:nvPr/>
        </p:nvCxnSpPr>
        <p:spPr>
          <a:xfrm flipH="1">
            <a:off x="10794959" y="1869999"/>
            <a:ext cx="431532"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A7DE4C2-68F0-8977-1D4C-0C3EACECBE23}"/>
              </a:ext>
            </a:extLst>
          </p:cNvPr>
          <p:cNvCxnSpPr>
            <a:cxnSpLocks/>
          </p:cNvCxnSpPr>
          <p:nvPr/>
        </p:nvCxnSpPr>
        <p:spPr>
          <a:xfrm flipV="1">
            <a:off x="11226491" y="1869999"/>
            <a:ext cx="0" cy="72130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61536072-9CE2-F57A-25DB-5B68A5297C63}"/>
              </a:ext>
            </a:extLst>
          </p:cNvPr>
          <p:cNvCxnSpPr>
            <a:cxnSpLocks/>
          </p:cNvCxnSpPr>
          <p:nvPr/>
        </p:nvCxnSpPr>
        <p:spPr>
          <a:xfrm>
            <a:off x="10630143" y="2591299"/>
            <a:ext cx="596348"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66FA47D2-E3ED-30E6-C494-BB08326D8ED1}"/>
              </a:ext>
            </a:extLst>
          </p:cNvPr>
          <p:cNvCxnSpPr>
            <a:cxnSpLocks/>
          </p:cNvCxnSpPr>
          <p:nvPr/>
        </p:nvCxnSpPr>
        <p:spPr>
          <a:xfrm flipV="1">
            <a:off x="10630143" y="2591299"/>
            <a:ext cx="0" cy="19937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5EA2225-245C-DE53-F340-405F95A76062}"/>
              </a:ext>
            </a:extLst>
          </p:cNvPr>
          <p:cNvCxnSpPr>
            <a:cxnSpLocks/>
          </p:cNvCxnSpPr>
          <p:nvPr/>
        </p:nvCxnSpPr>
        <p:spPr>
          <a:xfrm>
            <a:off x="10367309" y="2339773"/>
            <a:ext cx="0" cy="450896"/>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14B93C0-9CDC-439A-A203-B4640E445A09}"/>
              </a:ext>
            </a:extLst>
          </p:cNvPr>
          <p:cNvCxnSpPr>
            <a:cxnSpLocks/>
          </p:cNvCxnSpPr>
          <p:nvPr/>
        </p:nvCxnSpPr>
        <p:spPr>
          <a:xfrm flipV="1">
            <a:off x="10367309" y="2339772"/>
            <a:ext cx="578498" cy="1"/>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F75D7D0-6AFD-9CDF-AB9C-522497E0E9B4}"/>
              </a:ext>
            </a:extLst>
          </p:cNvPr>
          <p:cNvCxnSpPr>
            <a:cxnSpLocks/>
          </p:cNvCxnSpPr>
          <p:nvPr/>
        </p:nvCxnSpPr>
        <p:spPr>
          <a:xfrm>
            <a:off x="10773806" y="1526456"/>
            <a:ext cx="172001" cy="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6081D5F-DCB2-AF86-1D73-8E4BCFD1D973}"/>
              </a:ext>
            </a:extLst>
          </p:cNvPr>
          <p:cNvCxnSpPr>
            <a:cxnSpLocks/>
          </p:cNvCxnSpPr>
          <p:nvPr/>
        </p:nvCxnSpPr>
        <p:spPr>
          <a:xfrm flipH="1">
            <a:off x="10945807" y="1517728"/>
            <a:ext cx="4596" cy="81959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id="{13EFED1B-7AB0-0E04-87E1-439F13CB545D}"/>
              </a:ext>
            </a:extLst>
          </p:cNvPr>
          <p:cNvSpPr/>
          <p:nvPr/>
        </p:nvSpPr>
        <p:spPr>
          <a:xfrm>
            <a:off x="11049795" y="2184735"/>
            <a:ext cx="267868" cy="110695"/>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a16="http://schemas.microsoft.com/office/drawing/2014/main" id="{EC27EDA7-7F9C-8137-B129-DD1E27AE50B0}"/>
              </a:ext>
            </a:extLst>
          </p:cNvPr>
          <p:cNvCxnSpPr>
            <a:cxnSpLocks/>
          </p:cNvCxnSpPr>
          <p:nvPr/>
        </p:nvCxnSpPr>
        <p:spPr>
          <a:xfrm flipH="1">
            <a:off x="10360508" y="5026991"/>
            <a:ext cx="903" cy="98726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D2D6AB37-6A00-6789-6F57-E696EB29022A}"/>
              </a:ext>
            </a:extLst>
          </p:cNvPr>
          <p:cNvCxnSpPr>
            <a:cxnSpLocks/>
          </p:cNvCxnSpPr>
          <p:nvPr/>
        </p:nvCxnSpPr>
        <p:spPr>
          <a:xfrm>
            <a:off x="10482745" y="5026571"/>
            <a:ext cx="1625" cy="777462"/>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BA0DC6B9-E96D-B553-EEA1-9FCB35469B91}"/>
              </a:ext>
            </a:extLst>
          </p:cNvPr>
          <p:cNvSpPr/>
          <p:nvPr/>
        </p:nvSpPr>
        <p:spPr>
          <a:xfrm>
            <a:off x="7924801" y="3722791"/>
            <a:ext cx="107470" cy="1087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7A785942-0622-2B78-787F-5FBA5AB40227}"/>
              </a:ext>
            </a:extLst>
          </p:cNvPr>
          <p:cNvSpPr/>
          <p:nvPr/>
        </p:nvSpPr>
        <p:spPr>
          <a:xfrm>
            <a:off x="8248250" y="3722791"/>
            <a:ext cx="107470" cy="1087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1EC01B17-9E56-0B9F-5F83-FF28812D3DBD}"/>
              </a:ext>
            </a:extLst>
          </p:cNvPr>
          <p:cNvSpPr/>
          <p:nvPr/>
        </p:nvSpPr>
        <p:spPr>
          <a:xfrm>
            <a:off x="8592274" y="3722791"/>
            <a:ext cx="107470" cy="1087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TextBox 218">
            <a:extLst>
              <a:ext uri="{FF2B5EF4-FFF2-40B4-BE49-F238E27FC236}">
                <a16:creationId xmlns:a16="http://schemas.microsoft.com/office/drawing/2014/main" id="{9214165B-F41C-BC3C-C58D-261D2EA2CC78}"/>
              </a:ext>
            </a:extLst>
          </p:cNvPr>
          <p:cNvSpPr txBox="1"/>
          <p:nvPr/>
        </p:nvSpPr>
        <p:spPr>
          <a:xfrm>
            <a:off x="1310477" y="1728214"/>
            <a:ext cx="1570092" cy="253916"/>
          </a:xfrm>
          <a:prstGeom prst="rect">
            <a:avLst/>
          </a:prstGeom>
          <a:noFill/>
        </p:spPr>
        <p:txBody>
          <a:bodyPr wrap="square" rtlCol="0">
            <a:spAutoFit/>
          </a:bodyPr>
          <a:lstStyle/>
          <a:p>
            <a:r>
              <a:rPr lang="en-US" sz="1050" dirty="0"/>
              <a:t>RX</a:t>
            </a:r>
          </a:p>
        </p:txBody>
      </p:sp>
      <p:sp>
        <p:nvSpPr>
          <p:cNvPr id="220" name="TextBox 219">
            <a:extLst>
              <a:ext uri="{FF2B5EF4-FFF2-40B4-BE49-F238E27FC236}">
                <a16:creationId xmlns:a16="http://schemas.microsoft.com/office/drawing/2014/main" id="{F21E805F-5F49-E36F-149D-97F2638DA7D3}"/>
              </a:ext>
            </a:extLst>
          </p:cNvPr>
          <p:cNvSpPr txBox="1"/>
          <p:nvPr/>
        </p:nvSpPr>
        <p:spPr>
          <a:xfrm>
            <a:off x="1586166" y="2386538"/>
            <a:ext cx="1570092" cy="253916"/>
          </a:xfrm>
          <a:prstGeom prst="rect">
            <a:avLst/>
          </a:prstGeom>
          <a:noFill/>
        </p:spPr>
        <p:txBody>
          <a:bodyPr wrap="square" rtlCol="0">
            <a:spAutoFit/>
          </a:bodyPr>
          <a:lstStyle/>
          <a:p>
            <a:r>
              <a:rPr lang="en-US" sz="1050" dirty="0"/>
              <a:t>Transmit Enable on Low</a:t>
            </a:r>
          </a:p>
        </p:txBody>
      </p:sp>
      <p:sp>
        <p:nvSpPr>
          <p:cNvPr id="221" name="TextBox 220">
            <a:extLst>
              <a:ext uri="{FF2B5EF4-FFF2-40B4-BE49-F238E27FC236}">
                <a16:creationId xmlns:a16="http://schemas.microsoft.com/office/drawing/2014/main" id="{B8BE6DC4-9166-95A0-CAC3-3071C040F60D}"/>
              </a:ext>
            </a:extLst>
          </p:cNvPr>
          <p:cNvSpPr txBox="1"/>
          <p:nvPr/>
        </p:nvSpPr>
        <p:spPr>
          <a:xfrm>
            <a:off x="1308797" y="2210769"/>
            <a:ext cx="1570092" cy="253916"/>
          </a:xfrm>
          <a:prstGeom prst="rect">
            <a:avLst/>
          </a:prstGeom>
          <a:noFill/>
        </p:spPr>
        <p:txBody>
          <a:bodyPr wrap="square" rtlCol="0">
            <a:spAutoFit/>
          </a:bodyPr>
          <a:lstStyle/>
          <a:p>
            <a:r>
              <a:rPr lang="en-US" sz="1050" dirty="0"/>
              <a:t>TX</a:t>
            </a:r>
          </a:p>
        </p:txBody>
      </p:sp>
      <p:sp>
        <p:nvSpPr>
          <p:cNvPr id="222" name="TextBox 221">
            <a:extLst>
              <a:ext uri="{FF2B5EF4-FFF2-40B4-BE49-F238E27FC236}">
                <a16:creationId xmlns:a16="http://schemas.microsoft.com/office/drawing/2014/main" id="{D4C86072-AE31-294C-ECD6-69977F531B38}"/>
              </a:ext>
            </a:extLst>
          </p:cNvPr>
          <p:cNvSpPr txBox="1"/>
          <p:nvPr/>
        </p:nvSpPr>
        <p:spPr>
          <a:xfrm>
            <a:off x="654641" y="2542323"/>
            <a:ext cx="1570092" cy="253916"/>
          </a:xfrm>
          <a:prstGeom prst="rect">
            <a:avLst/>
          </a:prstGeom>
          <a:noFill/>
        </p:spPr>
        <p:txBody>
          <a:bodyPr wrap="square" rtlCol="0">
            <a:spAutoFit/>
          </a:bodyPr>
          <a:lstStyle/>
          <a:p>
            <a:r>
              <a:rPr lang="en-US" sz="1050" dirty="0" err="1"/>
              <a:t>Vcc</a:t>
            </a:r>
            <a:endParaRPr lang="en-US" sz="1050" dirty="0"/>
          </a:p>
        </p:txBody>
      </p:sp>
      <p:sp>
        <p:nvSpPr>
          <p:cNvPr id="223" name="TextBox 222">
            <a:extLst>
              <a:ext uri="{FF2B5EF4-FFF2-40B4-BE49-F238E27FC236}">
                <a16:creationId xmlns:a16="http://schemas.microsoft.com/office/drawing/2014/main" id="{FAA0CE05-E905-3A3A-E158-E57BF38E36C1}"/>
              </a:ext>
            </a:extLst>
          </p:cNvPr>
          <p:cNvSpPr txBox="1"/>
          <p:nvPr/>
        </p:nvSpPr>
        <p:spPr>
          <a:xfrm>
            <a:off x="1579218" y="2763422"/>
            <a:ext cx="1570092" cy="253916"/>
          </a:xfrm>
          <a:prstGeom prst="rect">
            <a:avLst/>
          </a:prstGeom>
          <a:noFill/>
        </p:spPr>
        <p:txBody>
          <a:bodyPr wrap="square" rtlCol="0">
            <a:spAutoFit/>
          </a:bodyPr>
          <a:lstStyle/>
          <a:p>
            <a:r>
              <a:rPr lang="en-US" sz="1050" dirty="0" err="1"/>
              <a:t>Gnd</a:t>
            </a:r>
            <a:endParaRPr lang="en-US" sz="1050" dirty="0"/>
          </a:p>
        </p:txBody>
      </p:sp>
      <p:sp>
        <p:nvSpPr>
          <p:cNvPr id="224" name="TextBox 223">
            <a:extLst>
              <a:ext uri="{FF2B5EF4-FFF2-40B4-BE49-F238E27FC236}">
                <a16:creationId xmlns:a16="http://schemas.microsoft.com/office/drawing/2014/main" id="{4EB7A0D3-107B-2476-9FF6-53082421F79E}"/>
              </a:ext>
            </a:extLst>
          </p:cNvPr>
          <p:cNvSpPr txBox="1"/>
          <p:nvPr/>
        </p:nvSpPr>
        <p:spPr>
          <a:xfrm>
            <a:off x="7133477" y="5760338"/>
            <a:ext cx="1986809" cy="253916"/>
          </a:xfrm>
          <a:prstGeom prst="rect">
            <a:avLst/>
          </a:prstGeom>
          <a:noFill/>
        </p:spPr>
        <p:txBody>
          <a:bodyPr wrap="square" rtlCol="0">
            <a:spAutoFit/>
          </a:bodyPr>
          <a:lstStyle/>
          <a:p>
            <a:r>
              <a:rPr lang="en-US" sz="1050" dirty="0"/>
              <a:t>Twisted Pair, Much like CAN bus</a:t>
            </a:r>
          </a:p>
        </p:txBody>
      </p:sp>
      <p:sp>
        <p:nvSpPr>
          <p:cNvPr id="225" name="Oval 224">
            <a:extLst>
              <a:ext uri="{FF2B5EF4-FFF2-40B4-BE49-F238E27FC236}">
                <a16:creationId xmlns:a16="http://schemas.microsoft.com/office/drawing/2014/main" id="{A3320B58-5A04-0029-9DF3-0EB9EF1612CB}"/>
              </a:ext>
            </a:extLst>
          </p:cNvPr>
          <p:cNvSpPr/>
          <p:nvPr/>
        </p:nvSpPr>
        <p:spPr>
          <a:xfrm rot="5237180">
            <a:off x="6252638" y="3960583"/>
            <a:ext cx="356373" cy="171277"/>
          </a:xfrm>
          <a:prstGeom prst="ellipse">
            <a:avLst/>
          </a:prstGeom>
          <a:solidFill>
            <a:schemeClr val="accent4">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6" name="Straight Arrow Connector 225">
            <a:extLst>
              <a:ext uri="{FF2B5EF4-FFF2-40B4-BE49-F238E27FC236}">
                <a16:creationId xmlns:a16="http://schemas.microsoft.com/office/drawing/2014/main" id="{EC6B03B3-A1CD-C52C-DC65-FFF1CF87ED17}"/>
              </a:ext>
            </a:extLst>
          </p:cNvPr>
          <p:cNvCxnSpPr>
            <a:cxnSpLocks/>
          </p:cNvCxnSpPr>
          <p:nvPr/>
        </p:nvCxnSpPr>
        <p:spPr>
          <a:xfrm flipV="1">
            <a:off x="4270289" y="4182644"/>
            <a:ext cx="2081921" cy="16650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EAEA0B1C-DFD8-D2EF-DDE8-000E4D97E80B}"/>
              </a:ext>
            </a:extLst>
          </p:cNvPr>
          <p:cNvSpPr txBox="1"/>
          <p:nvPr/>
        </p:nvSpPr>
        <p:spPr>
          <a:xfrm>
            <a:off x="3301286" y="5825077"/>
            <a:ext cx="1205948" cy="553998"/>
          </a:xfrm>
          <a:prstGeom prst="rect">
            <a:avLst/>
          </a:prstGeom>
          <a:noFill/>
        </p:spPr>
        <p:txBody>
          <a:bodyPr wrap="square" rtlCol="0">
            <a:spAutoFit/>
          </a:bodyPr>
          <a:lstStyle/>
          <a:p>
            <a:r>
              <a:rPr lang="en-US" sz="1000" dirty="0"/>
              <a:t>Remove this resistor in middle nodes.</a:t>
            </a:r>
          </a:p>
        </p:txBody>
      </p:sp>
      <p:sp>
        <p:nvSpPr>
          <p:cNvPr id="232" name="Oval 231">
            <a:extLst>
              <a:ext uri="{FF2B5EF4-FFF2-40B4-BE49-F238E27FC236}">
                <a16:creationId xmlns:a16="http://schemas.microsoft.com/office/drawing/2014/main" id="{3B402474-A169-4EAC-07BC-C44C00153EBE}"/>
              </a:ext>
            </a:extLst>
          </p:cNvPr>
          <p:cNvSpPr/>
          <p:nvPr/>
        </p:nvSpPr>
        <p:spPr>
          <a:xfrm rot="5237180">
            <a:off x="4666442" y="2962097"/>
            <a:ext cx="356373" cy="687994"/>
          </a:xfrm>
          <a:prstGeom prst="ellipse">
            <a:avLst/>
          </a:prstGeom>
          <a:solidFill>
            <a:schemeClr val="accent4">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876E5869-107A-5DAE-82FE-DC96275FC993}"/>
              </a:ext>
            </a:extLst>
          </p:cNvPr>
          <p:cNvSpPr txBox="1"/>
          <p:nvPr/>
        </p:nvSpPr>
        <p:spPr>
          <a:xfrm>
            <a:off x="4888802" y="837360"/>
            <a:ext cx="1205948" cy="553998"/>
          </a:xfrm>
          <a:prstGeom prst="rect">
            <a:avLst/>
          </a:prstGeom>
          <a:noFill/>
        </p:spPr>
        <p:txBody>
          <a:bodyPr wrap="square" rtlCol="0">
            <a:spAutoFit/>
          </a:bodyPr>
          <a:lstStyle/>
          <a:p>
            <a:r>
              <a:rPr lang="en-US" sz="1000" dirty="0"/>
              <a:t>Remove these resistors for Pi node.</a:t>
            </a:r>
          </a:p>
        </p:txBody>
      </p:sp>
      <p:cxnSp>
        <p:nvCxnSpPr>
          <p:cNvPr id="234" name="Straight Arrow Connector 233">
            <a:extLst>
              <a:ext uri="{FF2B5EF4-FFF2-40B4-BE49-F238E27FC236}">
                <a16:creationId xmlns:a16="http://schemas.microsoft.com/office/drawing/2014/main" id="{F6768738-0C63-C918-3FBB-B482A6B02BDA}"/>
              </a:ext>
            </a:extLst>
          </p:cNvPr>
          <p:cNvCxnSpPr>
            <a:cxnSpLocks/>
          </p:cNvCxnSpPr>
          <p:nvPr/>
        </p:nvCxnSpPr>
        <p:spPr>
          <a:xfrm flipH="1">
            <a:off x="5078448" y="1267050"/>
            <a:ext cx="374506" cy="1873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7" name="Oval 236">
            <a:extLst>
              <a:ext uri="{FF2B5EF4-FFF2-40B4-BE49-F238E27FC236}">
                <a16:creationId xmlns:a16="http://schemas.microsoft.com/office/drawing/2014/main" id="{DC6C1EB2-782D-B0E1-FDE4-A50674D9AE22}"/>
              </a:ext>
            </a:extLst>
          </p:cNvPr>
          <p:cNvSpPr/>
          <p:nvPr/>
        </p:nvSpPr>
        <p:spPr>
          <a:xfrm>
            <a:off x="5965688" y="2631992"/>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AA15EBDB-056A-8623-705E-043E8837FC90}"/>
              </a:ext>
            </a:extLst>
          </p:cNvPr>
          <p:cNvSpPr/>
          <p:nvPr/>
        </p:nvSpPr>
        <p:spPr>
          <a:xfrm>
            <a:off x="9697086" y="2568439"/>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E907AA27-0380-A2A2-AF0D-4C42DE9B305B}"/>
              </a:ext>
            </a:extLst>
          </p:cNvPr>
          <p:cNvSpPr/>
          <p:nvPr/>
        </p:nvSpPr>
        <p:spPr>
          <a:xfrm>
            <a:off x="334562" y="2754537"/>
            <a:ext cx="75096" cy="28754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TextBox 239">
            <a:extLst>
              <a:ext uri="{FF2B5EF4-FFF2-40B4-BE49-F238E27FC236}">
                <a16:creationId xmlns:a16="http://schemas.microsoft.com/office/drawing/2014/main" id="{48420BBA-2F27-403F-0F10-A4CCB439B6A0}"/>
              </a:ext>
            </a:extLst>
          </p:cNvPr>
          <p:cNvSpPr txBox="1"/>
          <p:nvPr/>
        </p:nvSpPr>
        <p:spPr>
          <a:xfrm>
            <a:off x="70883" y="2771352"/>
            <a:ext cx="353391" cy="253916"/>
          </a:xfrm>
          <a:prstGeom prst="rect">
            <a:avLst/>
          </a:prstGeom>
          <a:noFill/>
        </p:spPr>
        <p:txBody>
          <a:bodyPr wrap="square" rtlCol="0">
            <a:spAutoFit/>
          </a:bodyPr>
          <a:lstStyle/>
          <a:p>
            <a:r>
              <a:rPr lang="en-US" sz="1050" dirty="0"/>
              <a:t>2K</a:t>
            </a:r>
          </a:p>
        </p:txBody>
      </p:sp>
      <p:cxnSp>
        <p:nvCxnSpPr>
          <p:cNvPr id="241" name="Straight Connector 240">
            <a:extLst>
              <a:ext uri="{FF2B5EF4-FFF2-40B4-BE49-F238E27FC236}">
                <a16:creationId xmlns:a16="http://schemas.microsoft.com/office/drawing/2014/main" id="{EB187F90-0D8A-D8F6-2A71-6D52ED7B1BC1}"/>
              </a:ext>
            </a:extLst>
          </p:cNvPr>
          <p:cNvCxnSpPr>
            <a:cxnSpLocks/>
          </p:cNvCxnSpPr>
          <p:nvPr/>
        </p:nvCxnSpPr>
        <p:spPr>
          <a:xfrm flipH="1">
            <a:off x="372110" y="2584174"/>
            <a:ext cx="1059125" cy="7124"/>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22E26BB4-89CC-FC86-D6EE-FC6B26D45B46}"/>
              </a:ext>
            </a:extLst>
          </p:cNvPr>
          <p:cNvCxnSpPr>
            <a:cxnSpLocks/>
            <a:stCxn id="239" idx="0"/>
          </p:cNvCxnSpPr>
          <p:nvPr/>
        </p:nvCxnSpPr>
        <p:spPr>
          <a:xfrm flipH="1" flipV="1">
            <a:off x="370748" y="2584174"/>
            <a:ext cx="1362" cy="170363"/>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CF6BE19-9A09-135D-7EC7-4479DE78B16A}"/>
              </a:ext>
            </a:extLst>
          </p:cNvPr>
          <p:cNvCxnSpPr>
            <a:cxnSpLocks/>
          </p:cNvCxnSpPr>
          <p:nvPr/>
        </p:nvCxnSpPr>
        <p:spPr>
          <a:xfrm flipH="1" flipV="1">
            <a:off x="376938" y="3042083"/>
            <a:ext cx="346" cy="1293981"/>
          </a:xfrm>
          <a:prstGeom prst="line">
            <a:avLst/>
          </a:prstGeom>
          <a:ln w="1905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C4EDB4-1BC5-10C1-9BED-B6B0637F4405}"/>
              </a:ext>
            </a:extLst>
          </p:cNvPr>
          <p:cNvCxnSpPr>
            <a:cxnSpLocks/>
          </p:cNvCxnSpPr>
          <p:nvPr/>
        </p:nvCxnSpPr>
        <p:spPr>
          <a:xfrm flipH="1">
            <a:off x="370748" y="4336064"/>
            <a:ext cx="295641" cy="0"/>
          </a:xfrm>
          <a:prstGeom prst="line">
            <a:avLst/>
          </a:prstGeom>
          <a:ln w="1905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8560C3D0-2E24-094A-F79C-BF5C8B6B6961}"/>
              </a:ext>
            </a:extLst>
          </p:cNvPr>
          <p:cNvCxnSpPr>
            <a:cxnSpLocks/>
          </p:cNvCxnSpPr>
          <p:nvPr/>
        </p:nvCxnSpPr>
        <p:spPr>
          <a:xfrm>
            <a:off x="659502" y="4183464"/>
            <a:ext cx="0" cy="167666"/>
          </a:xfrm>
          <a:prstGeom prst="line">
            <a:avLst/>
          </a:prstGeom>
          <a:ln w="1905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cxnSp>
      <p:sp>
        <p:nvSpPr>
          <p:cNvPr id="256" name="Oval 255">
            <a:extLst>
              <a:ext uri="{FF2B5EF4-FFF2-40B4-BE49-F238E27FC236}">
                <a16:creationId xmlns:a16="http://schemas.microsoft.com/office/drawing/2014/main" id="{9CCDEDD9-7318-8BC8-294A-8FF9BB02001F}"/>
              </a:ext>
            </a:extLst>
          </p:cNvPr>
          <p:cNvSpPr/>
          <p:nvPr/>
        </p:nvSpPr>
        <p:spPr>
          <a:xfrm>
            <a:off x="1364410" y="2561313"/>
            <a:ext cx="61844" cy="4571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TextBox 256">
            <a:extLst>
              <a:ext uri="{FF2B5EF4-FFF2-40B4-BE49-F238E27FC236}">
                <a16:creationId xmlns:a16="http://schemas.microsoft.com/office/drawing/2014/main" id="{40038FDD-504E-C889-F313-F5C68D1FB3F9}"/>
              </a:ext>
            </a:extLst>
          </p:cNvPr>
          <p:cNvSpPr txBox="1"/>
          <p:nvPr/>
        </p:nvSpPr>
        <p:spPr>
          <a:xfrm>
            <a:off x="7176837" y="4033936"/>
            <a:ext cx="2379036" cy="1384995"/>
          </a:xfrm>
          <a:prstGeom prst="rect">
            <a:avLst/>
          </a:prstGeom>
          <a:noFill/>
        </p:spPr>
        <p:txBody>
          <a:bodyPr wrap="square" rtlCol="0">
            <a:spAutoFit/>
          </a:bodyPr>
          <a:lstStyle/>
          <a:p>
            <a:r>
              <a:rPr lang="en-US" sz="1200" dirty="0"/>
              <a:t>(The secret to using this bus is for only one node to transmit at a time.  When a node needs to transmit, it lowers the DE signal to enable its transmitter.  In our case, the PI will be responsible for telling the other nodes to transmit.)</a:t>
            </a:r>
          </a:p>
        </p:txBody>
      </p:sp>
      <p:sp>
        <p:nvSpPr>
          <p:cNvPr id="258" name="TextBox 257">
            <a:extLst>
              <a:ext uri="{FF2B5EF4-FFF2-40B4-BE49-F238E27FC236}">
                <a16:creationId xmlns:a16="http://schemas.microsoft.com/office/drawing/2014/main" id="{7B3F13D8-5BED-9BA4-7B02-4BC5089C31D1}"/>
              </a:ext>
            </a:extLst>
          </p:cNvPr>
          <p:cNvSpPr txBox="1"/>
          <p:nvPr/>
        </p:nvSpPr>
        <p:spPr>
          <a:xfrm>
            <a:off x="5003205" y="6224479"/>
            <a:ext cx="3029066" cy="253916"/>
          </a:xfrm>
          <a:prstGeom prst="rect">
            <a:avLst/>
          </a:prstGeom>
          <a:noFill/>
        </p:spPr>
        <p:txBody>
          <a:bodyPr wrap="square" rtlCol="0">
            <a:spAutoFit/>
          </a:bodyPr>
          <a:lstStyle/>
          <a:p>
            <a:r>
              <a:rPr lang="en-US" sz="1050" dirty="0"/>
              <a:t>Our </a:t>
            </a:r>
            <a:r>
              <a:rPr lang="en-US" sz="1050" dirty="0" err="1"/>
              <a:t>baudrate</a:t>
            </a:r>
            <a:r>
              <a:rPr lang="en-US" sz="1050" dirty="0"/>
              <a:t> will be set for 115200 bits per second.</a:t>
            </a:r>
          </a:p>
        </p:txBody>
      </p:sp>
    </p:spTree>
    <p:extLst>
      <p:ext uri="{BB962C8B-B14F-4D97-AF65-F5344CB8AC3E}">
        <p14:creationId xmlns:p14="http://schemas.microsoft.com/office/powerpoint/2010/main" val="2204850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2A1E-605A-05DB-6200-AE6B8DA84B99}"/>
              </a:ext>
            </a:extLst>
          </p:cNvPr>
          <p:cNvSpPr>
            <a:spLocks noGrp="1"/>
          </p:cNvSpPr>
          <p:nvPr>
            <p:ph type="title"/>
          </p:nvPr>
        </p:nvSpPr>
        <p:spPr/>
        <p:txBody>
          <a:bodyPr/>
          <a:lstStyle/>
          <a:p>
            <a:r>
              <a:rPr lang="en-US" dirty="0"/>
              <a:t>Estimate of Nodes Needed</a:t>
            </a:r>
          </a:p>
        </p:txBody>
      </p:sp>
      <p:graphicFrame>
        <p:nvGraphicFramePr>
          <p:cNvPr id="3" name="Table 3">
            <a:extLst>
              <a:ext uri="{FF2B5EF4-FFF2-40B4-BE49-F238E27FC236}">
                <a16:creationId xmlns:a16="http://schemas.microsoft.com/office/drawing/2014/main" id="{D15DE63F-87AF-3B50-A3D8-3A37C5E282CC}"/>
              </a:ext>
            </a:extLst>
          </p:cNvPr>
          <p:cNvGraphicFramePr>
            <a:graphicFrameLocks noGrp="1"/>
          </p:cNvGraphicFramePr>
          <p:nvPr>
            <p:extLst>
              <p:ext uri="{D42A27DB-BD31-4B8C-83A1-F6EECF244321}">
                <p14:modId xmlns:p14="http://schemas.microsoft.com/office/powerpoint/2010/main" val="1187159764"/>
              </p:ext>
            </p:extLst>
          </p:nvPr>
        </p:nvGraphicFramePr>
        <p:xfrm>
          <a:off x="948665" y="1690688"/>
          <a:ext cx="10067093" cy="4023036"/>
        </p:xfrm>
        <a:graphic>
          <a:graphicData uri="http://schemas.openxmlformats.org/drawingml/2006/table">
            <a:tbl>
              <a:tblPr firstRow="1" bandRow="1">
                <a:tableStyleId>{5C22544A-7EE6-4342-B048-85BDC9FD1C3A}</a:tableStyleId>
              </a:tblPr>
              <a:tblGrid>
                <a:gridCol w="2127278">
                  <a:extLst>
                    <a:ext uri="{9D8B030D-6E8A-4147-A177-3AD203B41FA5}">
                      <a16:colId xmlns:a16="http://schemas.microsoft.com/office/drawing/2014/main" val="777425532"/>
                    </a:ext>
                  </a:extLst>
                </a:gridCol>
                <a:gridCol w="1988207">
                  <a:extLst>
                    <a:ext uri="{9D8B030D-6E8A-4147-A177-3AD203B41FA5}">
                      <a16:colId xmlns:a16="http://schemas.microsoft.com/office/drawing/2014/main" val="3449492391"/>
                    </a:ext>
                  </a:extLst>
                </a:gridCol>
                <a:gridCol w="1892337">
                  <a:extLst>
                    <a:ext uri="{9D8B030D-6E8A-4147-A177-3AD203B41FA5}">
                      <a16:colId xmlns:a16="http://schemas.microsoft.com/office/drawing/2014/main" val="1455556390"/>
                    </a:ext>
                  </a:extLst>
                </a:gridCol>
                <a:gridCol w="4059271">
                  <a:extLst>
                    <a:ext uri="{9D8B030D-6E8A-4147-A177-3AD203B41FA5}">
                      <a16:colId xmlns:a16="http://schemas.microsoft.com/office/drawing/2014/main" val="1557579941"/>
                    </a:ext>
                  </a:extLst>
                </a:gridCol>
              </a:tblGrid>
              <a:tr h="464961">
                <a:tc>
                  <a:txBody>
                    <a:bodyPr/>
                    <a:lstStyle/>
                    <a:p>
                      <a:r>
                        <a:rPr lang="en-US" sz="1400" dirty="0"/>
                        <a:t>Node Name</a:t>
                      </a:r>
                    </a:p>
                  </a:txBody>
                  <a:tcPr/>
                </a:tc>
                <a:tc>
                  <a:txBody>
                    <a:bodyPr/>
                    <a:lstStyle/>
                    <a:p>
                      <a:r>
                        <a:rPr lang="en-US" sz="1400" dirty="0"/>
                        <a:t>Inputs</a:t>
                      </a:r>
                    </a:p>
                  </a:txBody>
                  <a:tcPr/>
                </a:tc>
                <a:tc>
                  <a:txBody>
                    <a:bodyPr/>
                    <a:lstStyle/>
                    <a:p>
                      <a:r>
                        <a:rPr lang="en-US" sz="1400" dirty="0"/>
                        <a:t>Outputs</a:t>
                      </a:r>
                    </a:p>
                  </a:txBody>
                  <a:tcPr/>
                </a:tc>
                <a:tc>
                  <a:txBody>
                    <a:bodyPr/>
                    <a:lstStyle/>
                    <a:p>
                      <a:r>
                        <a:rPr lang="en-US" sz="1400" dirty="0"/>
                        <a:t>Comments</a:t>
                      </a:r>
                    </a:p>
                  </a:txBody>
                  <a:tcPr/>
                </a:tc>
                <a:extLst>
                  <a:ext uri="{0D108BD9-81ED-4DB2-BD59-A6C34878D82A}">
                    <a16:rowId xmlns:a16="http://schemas.microsoft.com/office/drawing/2014/main" val="917421788"/>
                  </a:ext>
                </a:extLst>
              </a:tr>
              <a:tr h="424889">
                <a:tc>
                  <a:txBody>
                    <a:bodyPr/>
                    <a:lstStyle/>
                    <a:p>
                      <a:r>
                        <a:rPr lang="en-US" sz="1400" dirty="0"/>
                        <a:t>Light Control Unit</a:t>
                      </a:r>
                    </a:p>
                  </a:txBody>
                  <a:tcPr/>
                </a:tc>
                <a:tc>
                  <a:txBody>
                    <a:bodyPr/>
                    <a:lstStyle/>
                    <a:p>
                      <a:r>
                        <a:rPr lang="en-US" sz="1400" dirty="0"/>
                        <a:t>None</a:t>
                      </a:r>
                    </a:p>
                  </a:txBody>
                  <a:tcPr/>
                </a:tc>
                <a:tc>
                  <a:txBody>
                    <a:bodyPr/>
                    <a:lstStyle/>
                    <a:p>
                      <a:r>
                        <a:rPr lang="en-US" sz="1400" dirty="0" err="1"/>
                        <a:t>NeoPixels</a:t>
                      </a:r>
                      <a:r>
                        <a:rPr lang="en-US" sz="1400" dirty="0"/>
                        <a:t>, 6x Lamps</a:t>
                      </a:r>
                    </a:p>
                  </a:txBody>
                  <a:tcPr/>
                </a:tc>
                <a:tc>
                  <a:txBody>
                    <a:bodyPr/>
                    <a:lstStyle/>
                    <a:p>
                      <a:r>
                        <a:rPr lang="en-US" sz="1400" dirty="0"/>
                        <a:t>To be used in the Scoring Box for Lights</a:t>
                      </a:r>
                    </a:p>
                  </a:txBody>
                  <a:tcPr/>
                </a:tc>
                <a:extLst>
                  <a:ext uri="{0D108BD9-81ED-4DB2-BD59-A6C34878D82A}">
                    <a16:rowId xmlns:a16="http://schemas.microsoft.com/office/drawing/2014/main" val="1468212995"/>
                  </a:ext>
                </a:extLst>
              </a:tr>
              <a:tr h="607555">
                <a:tc>
                  <a:txBody>
                    <a:bodyPr/>
                    <a:lstStyle/>
                    <a:p>
                      <a:r>
                        <a:rPr lang="en-US" sz="1400" dirty="0"/>
                        <a:t>Light Control Unit</a:t>
                      </a:r>
                    </a:p>
                  </a:txBody>
                  <a:tcPr/>
                </a:tc>
                <a:tc>
                  <a:txBody>
                    <a:bodyPr/>
                    <a:lstStyle/>
                    <a:p>
                      <a:r>
                        <a:rPr lang="en-US" sz="1400" dirty="0"/>
                        <a:t>None</a:t>
                      </a:r>
                    </a:p>
                  </a:txBody>
                  <a:tcPr/>
                </a:tc>
                <a:tc>
                  <a:txBody>
                    <a:bodyPr/>
                    <a:lstStyle/>
                    <a:p>
                      <a:r>
                        <a:rPr lang="en-US" sz="1400" dirty="0" err="1"/>
                        <a:t>NeoPixels</a:t>
                      </a:r>
                      <a:r>
                        <a:rPr lang="en-US" sz="1400" dirty="0"/>
                        <a:t>, 6x Lamps</a:t>
                      </a:r>
                    </a:p>
                  </a:txBody>
                  <a:tcPr/>
                </a:tc>
                <a:tc>
                  <a:txBody>
                    <a:bodyPr/>
                    <a:lstStyle/>
                    <a:p>
                      <a:r>
                        <a:rPr lang="en-US" sz="1400" dirty="0"/>
                        <a:t>To be used under playfield to control all </a:t>
                      </a:r>
                      <a:r>
                        <a:rPr lang="en-US" sz="1400" dirty="0" err="1"/>
                        <a:t>NeoPixels</a:t>
                      </a:r>
                      <a:r>
                        <a:rPr lang="en-US" sz="1400" dirty="0"/>
                        <a:t>, Panic Light, And Other Decorative Lights</a:t>
                      </a:r>
                    </a:p>
                  </a:txBody>
                  <a:tcPr/>
                </a:tc>
                <a:extLst>
                  <a:ext uri="{0D108BD9-81ED-4DB2-BD59-A6C34878D82A}">
                    <a16:rowId xmlns:a16="http://schemas.microsoft.com/office/drawing/2014/main" val="464407634"/>
                  </a:ext>
                </a:extLst>
              </a:tr>
              <a:tr h="757791">
                <a:tc>
                  <a:txBody>
                    <a:bodyPr/>
                    <a:lstStyle/>
                    <a:p>
                      <a:r>
                        <a:rPr lang="en-US" sz="1400" dirty="0"/>
                        <a:t>Bumper Control Unit</a:t>
                      </a:r>
                    </a:p>
                  </a:txBody>
                  <a:tcPr/>
                </a:tc>
                <a:tc>
                  <a:txBody>
                    <a:bodyPr/>
                    <a:lstStyle/>
                    <a:p>
                      <a:r>
                        <a:rPr lang="en-US" sz="1400" dirty="0"/>
                        <a:t>Bumper Contacts (x3)</a:t>
                      </a:r>
                    </a:p>
                  </a:txBody>
                  <a:tcPr/>
                </a:tc>
                <a:tc>
                  <a:txBody>
                    <a:bodyPr/>
                    <a:lstStyle/>
                    <a:p>
                      <a:r>
                        <a:rPr lang="en-US" sz="1400" dirty="0"/>
                        <a:t>Bumper Coils (x3)</a:t>
                      </a:r>
                    </a:p>
                    <a:p>
                      <a:r>
                        <a:rPr lang="en-US" sz="1400" dirty="0"/>
                        <a:t>Bumper Lamps (x3)</a:t>
                      </a:r>
                    </a:p>
                  </a:txBody>
                  <a:tcPr/>
                </a:tc>
                <a:tc>
                  <a:txBody>
                    <a:bodyPr/>
                    <a:lstStyle/>
                    <a:p>
                      <a:r>
                        <a:rPr lang="en-US" sz="1400" dirty="0"/>
                        <a:t>Controls all aspects of the three round bumpers in the center of the board</a:t>
                      </a:r>
                    </a:p>
                  </a:txBody>
                  <a:tcPr/>
                </a:tc>
                <a:extLst>
                  <a:ext uri="{0D108BD9-81ED-4DB2-BD59-A6C34878D82A}">
                    <a16:rowId xmlns:a16="http://schemas.microsoft.com/office/drawing/2014/main" val="3759577304"/>
                  </a:ext>
                </a:extLst>
              </a:tr>
              <a:tr h="487451">
                <a:tc>
                  <a:txBody>
                    <a:bodyPr/>
                    <a:lstStyle/>
                    <a:p>
                      <a:r>
                        <a:rPr lang="en-US" sz="1400" dirty="0"/>
                        <a:t>Flipper Control Unit</a:t>
                      </a:r>
                    </a:p>
                  </a:txBody>
                  <a:tcPr/>
                </a:tc>
                <a:tc>
                  <a:txBody>
                    <a:bodyPr/>
                    <a:lstStyle/>
                    <a:p>
                      <a:r>
                        <a:rPr lang="en-US" sz="1400" dirty="0"/>
                        <a:t>Flipper Switches (x2)</a:t>
                      </a:r>
                    </a:p>
                    <a:p>
                      <a:r>
                        <a:rPr lang="en-US" sz="1400" dirty="0"/>
                        <a:t>Game Start Button (x1)</a:t>
                      </a:r>
                    </a:p>
                  </a:txBody>
                  <a:tcPr/>
                </a:tc>
                <a:tc>
                  <a:txBody>
                    <a:bodyPr/>
                    <a:lstStyle/>
                    <a:p>
                      <a:r>
                        <a:rPr lang="en-US" sz="1400" dirty="0"/>
                        <a:t>Flipper Coils (x3)</a:t>
                      </a:r>
                    </a:p>
                  </a:txBody>
                  <a:tcPr/>
                </a:tc>
                <a:tc>
                  <a:txBody>
                    <a:bodyPr/>
                    <a:lstStyle/>
                    <a:p>
                      <a:r>
                        <a:rPr lang="en-US" sz="1400" dirty="0"/>
                        <a:t>Controls all aspects of the flippers</a:t>
                      </a:r>
                    </a:p>
                  </a:txBody>
                  <a:tcPr/>
                </a:tc>
                <a:extLst>
                  <a:ext uri="{0D108BD9-81ED-4DB2-BD59-A6C34878D82A}">
                    <a16:rowId xmlns:a16="http://schemas.microsoft.com/office/drawing/2014/main" val="1765935249"/>
                  </a:ext>
                </a:extLst>
              </a:tr>
              <a:tr h="688165">
                <a:tc>
                  <a:txBody>
                    <a:bodyPr/>
                    <a:lstStyle/>
                    <a:p>
                      <a:r>
                        <a:rPr lang="en-US" sz="1400" dirty="0"/>
                        <a:t>Kicker Control Unit</a:t>
                      </a:r>
                    </a:p>
                  </a:txBody>
                  <a:tcPr/>
                </a:tc>
                <a:tc>
                  <a:txBody>
                    <a:bodyPr/>
                    <a:lstStyle/>
                    <a:p>
                      <a:r>
                        <a:rPr lang="en-US" sz="1400" dirty="0"/>
                        <a:t>Kicker Switches (x3)</a:t>
                      </a:r>
                    </a:p>
                    <a:p>
                      <a:r>
                        <a:rPr lang="en-US" sz="1400" dirty="0"/>
                        <a:t>Hole Senser Switch (x1)</a:t>
                      </a:r>
                    </a:p>
                    <a:p>
                      <a:r>
                        <a:rPr lang="en-US" sz="1400" dirty="0"/>
                        <a:t>Ball Ready for Load (x1)</a:t>
                      </a:r>
                    </a:p>
                  </a:txBody>
                  <a:tcPr/>
                </a:tc>
                <a:tc>
                  <a:txBody>
                    <a:bodyPr/>
                    <a:lstStyle/>
                    <a:p>
                      <a:r>
                        <a:rPr lang="en-US" sz="1400" dirty="0"/>
                        <a:t>Kicker Coils (x3)</a:t>
                      </a:r>
                    </a:p>
                    <a:p>
                      <a:r>
                        <a:rPr lang="en-US" sz="1400" dirty="0"/>
                        <a:t>Drop Hole Coil (x1)</a:t>
                      </a:r>
                    </a:p>
                    <a:p>
                      <a:r>
                        <a:rPr lang="en-US" sz="1400" dirty="0"/>
                        <a:t>Ball Load Coil (x1)</a:t>
                      </a:r>
                    </a:p>
                  </a:txBody>
                  <a:tcPr/>
                </a:tc>
                <a:tc>
                  <a:txBody>
                    <a:bodyPr/>
                    <a:lstStyle/>
                    <a:p>
                      <a:r>
                        <a:rPr lang="en-US" sz="1400" dirty="0"/>
                        <a:t>Controls Kickers, Drop Ball and Coils for returning the ball into play</a:t>
                      </a:r>
                    </a:p>
                  </a:txBody>
                  <a:tcPr/>
                </a:tc>
                <a:extLst>
                  <a:ext uri="{0D108BD9-81ED-4DB2-BD59-A6C34878D82A}">
                    <a16:rowId xmlns:a16="http://schemas.microsoft.com/office/drawing/2014/main" val="2154899266"/>
                  </a:ext>
                </a:extLst>
              </a:tr>
              <a:tr h="487451">
                <a:tc>
                  <a:txBody>
                    <a:bodyPr/>
                    <a:lstStyle/>
                    <a:p>
                      <a:r>
                        <a:rPr lang="en-US" sz="1400" dirty="0"/>
                        <a:t>Switch Input Unit</a:t>
                      </a:r>
                    </a:p>
                  </a:txBody>
                  <a:tcPr/>
                </a:tc>
                <a:tc>
                  <a:txBody>
                    <a:bodyPr/>
                    <a:lstStyle/>
                    <a:p>
                      <a:r>
                        <a:rPr lang="en-US" sz="1400" dirty="0"/>
                        <a:t>Micro Switches</a:t>
                      </a:r>
                    </a:p>
                    <a:p>
                      <a:r>
                        <a:rPr lang="en-US" sz="1400" dirty="0"/>
                        <a:t> (Approx x20)</a:t>
                      </a:r>
                    </a:p>
                  </a:txBody>
                  <a:tcPr/>
                </a:tc>
                <a:tc>
                  <a:txBody>
                    <a:bodyPr/>
                    <a:lstStyle/>
                    <a:p>
                      <a:r>
                        <a:rPr lang="en-US" sz="1400" dirty="0"/>
                        <a:t>None</a:t>
                      </a:r>
                    </a:p>
                  </a:txBody>
                  <a:tcPr/>
                </a:tc>
                <a:tc>
                  <a:txBody>
                    <a:bodyPr/>
                    <a:lstStyle/>
                    <a:p>
                      <a:r>
                        <a:rPr lang="en-US" sz="1400" dirty="0"/>
                        <a:t>Senses all remaining micro switches.</a:t>
                      </a:r>
                    </a:p>
                  </a:txBody>
                  <a:tcPr/>
                </a:tc>
                <a:extLst>
                  <a:ext uri="{0D108BD9-81ED-4DB2-BD59-A6C34878D82A}">
                    <a16:rowId xmlns:a16="http://schemas.microsoft.com/office/drawing/2014/main" val="2014176208"/>
                  </a:ext>
                </a:extLst>
              </a:tr>
            </a:tbl>
          </a:graphicData>
        </a:graphic>
      </p:graphicFrame>
    </p:spTree>
    <p:extLst>
      <p:ext uri="{BB962C8B-B14F-4D97-AF65-F5344CB8AC3E}">
        <p14:creationId xmlns:p14="http://schemas.microsoft.com/office/powerpoint/2010/main" val="1819894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D18DE3-DB8B-BC2A-6883-2CD54D723AEE}"/>
              </a:ext>
            </a:extLst>
          </p:cNvPr>
          <p:cNvSpPr>
            <a:spLocks noGrp="1"/>
          </p:cNvSpPr>
          <p:nvPr>
            <p:ph type="title"/>
          </p:nvPr>
        </p:nvSpPr>
        <p:spPr/>
        <p:txBody>
          <a:bodyPr/>
          <a:lstStyle/>
          <a:p>
            <a:r>
              <a:rPr lang="en-US" dirty="0"/>
              <a:t>Heart of Control System: Raspberry Pi</a:t>
            </a:r>
          </a:p>
        </p:txBody>
      </p:sp>
      <p:pic>
        <p:nvPicPr>
          <p:cNvPr id="5" name="Picture 4">
            <a:extLst>
              <a:ext uri="{FF2B5EF4-FFF2-40B4-BE49-F238E27FC236}">
                <a16:creationId xmlns:a16="http://schemas.microsoft.com/office/drawing/2014/main" id="{E6630338-AB7F-BD70-3C75-141A29EC8212}"/>
              </a:ext>
            </a:extLst>
          </p:cNvPr>
          <p:cNvPicPr>
            <a:picLocks noChangeAspect="1"/>
          </p:cNvPicPr>
          <p:nvPr/>
        </p:nvPicPr>
        <p:blipFill>
          <a:blip r:embed="rId2"/>
          <a:stretch>
            <a:fillRect/>
          </a:stretch>
        </p:blipFill>
        <p:spPr>
          <a:xfrm>
            <a:off x="5749814" y="3625283"/>
            <a:ext cx="5035748" cy="2534148"/>
          </a:xfrm>
          <a:prstGeom prst="rect">
            <a:avLst/>
          </a:prstGeom>
        </p:spPr>
      </p:pic>
      <p:cxnSp>
        <p:nvCxnSpPr>
          <p:cNvPr id="6" name="Straight Arrow Connector 5">
            <a:extLst>
              <a:ext uri="{FF2B5EF4-FFF2-40B4-BE49-F238E27FC236}">
                <a16:creationId xmlns:a16="http://schemas.microsoft.com/office/drawing/2014/main" id="{CC533514-E49D-604C-F02B-D21C48293C3B}"/>
              </a:ext>
            </a:extLst>
          </p:cNvPr>
          <p:cNvCxnSpPr>
            <a:cxnSpLocks/>
          </p:cNvCxnSpPr>
          <p:nvPr/>
        </p:nvCxnSpPr>
        <p:spPr>
          <a:xfrm>
            <a:off x="6483814" y="3034021"/>
            <a:ext cx="0" cy="789957"/>
          </a:xfrm>
          <a:prstGeom prst="straightConnector1">
            <a:avLst/>
          </a:prstGeom>
          <a:ln w="190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FA64777-AD1C-F8C1-14E4-AE770BA971E8}"/>
              </a:ext>
            </a:extLst>
          </p:cNvPr>
          <p:cNvCxnSpPr>
            <a:cxnSpLocks/>
          </p:cNvCxnSpPr>
          <p:nvPr/>
        </p:nvCxnSpPr>
        <p:spPr>
          <a:xfrm>
            <a:off x="6679931" y="3034021"/>
            <a:ext cx="0" cy="789957"/>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2A0A94-6E9B-F344-F36F-75F0615C1B6D}"/>
              </a:ext>
            </a:extLst>
          </p:cNvPr>
          <p:cNvSpPr txBox="1"/>
          <p:nvPr/>
        </p:nvSpPr>
        <p:spPr>
          <a:xfrm>
            <a:off x="6346236" y="2135661"/>
            <a:ext cx="3737564" cy="954107"/>
          </a:xfrm>
          <a:prstGeom prst="rect">
            <a:avLst/>
          </a:prstGeom>
          <a:noFill/>
        </p:spPr>
        <p:txBody>
          <a:bodyPr wrap="square" rtlCol="0">
            <a:spAutoFit/>
          </a:bodyPr>
          <a:lstStyle/>
          <a:p>
            <a:r>
              <a:rPr lang="en-US" sz="1400" dirty="0"/>
              <a:t>Power with these two pins.</a:t>
            </a:r>
          </a:p>
          <a:p>
            <a:r>
              <a:rPr lang="en-US" sz="1400" dirty="0"/>
              <a:t>Be sure to get polarity correct!</a:t>
            </a:r>
          </a:p>
          <a:p>
            <a:r>
              <a:rPr lang="en-US" sz="1400" dirty="0"/>
              <a:t>Pin 4 = + 5 Volts, Regulated, at least &gt; 2 Amps</a:t>
            </a:r>
          </a:p>
          <a:p>
            <a:r>
              <a:rPr lang="en-US" sz="1400" dirty="0"/>
              <a:t>Pin 6 = Logic Ground, 0 volts</a:t>
            </a:r>
          </a:p>
        </p:txBody>
      </p:sp>
      <p:pic>
        <p:nvPicPr>
          <p:cNvPr id="11" name="Picture 10">
            <a:extLst>
              <a:ext uri="{FF2B5EF4-FFF2-40B4-BE49-F238E27FC236}">
                <a16:creationId xmlns:a16="http://schemas.microsoft.com/office/drawing/2014/main" id="{217239AE-60DF-0F63-B3EE-35535CCB5007}"/>
              </a:ext>
            </a:extLst>
          </p:cNvPr>
          <p:cNvPicPr>
            <a:picLocks noChangeAspect="1"/>
          </p:cNvPicPr>
          <p:nvPr/>
        </p:nvPicPr>
        <p:blipFill>
          <a:blip r:embed="rId3"/>
          <a:stretch>
            <a:fillRect/>
          </a:stretch>
        </p:blipFill>
        <p:spPr>
          <a:xfrm>
            <a:off x="903864" y="2153489"/>
            <a:ext cx="3635163" cy="2086568"/>
          </a:xfrm>
          <a:prstGeom prst="rect">
            <a:avLst/>
          </a:prstGeom>
        </p:spPr>
      </p:pic>
      <p:cxnSp>
        <p:nvCxnSpPr>
          <p:cNvPr id="12" name="Straight Arrow Connector 11">
            <a:extLst>
              <a:ext uri="{FF2B5EF4-FFF2-40B4-BE49-F238E27FC236}">
                <a16:creationId xmlns:a16="http://schemas.microsoft.com/office/drawing/2014/main" id="{0B7748B9-B7F2-DFFF-473A-7FDA35ADAB68}"/>
              </a:ext>
            </a:extLst>
          </p:cNvPr>
          <p:cNvCxnSpPr>
            <a:cxnSpLocks/>
          </p:cNvCxnSpPr>
          <p:nvPr/>
        </p:nvCxnSpPr>
        <p:spPr>
          <a:xfrm flipV="1">
            <a:off x="5114334" y="4666593"/>
            <a:ext cx="1311691" cy="813501"/>
          </a:xfrm>
          <a:prstGeom prst="straightConnector1">
            <a:avLst/>
          </a:prstGeom>
          <a:ln w="19050">
            <a:solidFill>
              <a:srgbClr val="FFFF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7D034E5-7D2B-232D-814E-5EFB23B013A2}"/>
              </a:ext>
            </a:extLst>
          </p:cNvPr>
          <p:cNvCxnSpPr>
            <a:cxnSpLocks/>
          </p:cNvCxnSpPr>
          <p:nvPr/>
        </p:nvCxnSpPr>
        <p:spPr>
          <a:xfrm flipV="1">
            <a:off x="5353543" y="4666592"/>
            <a:ext cx="1311691" cy="813501"/>
          </a:xfrm>
          <a:prstGeom prst="straightConnector1">
            <a:avLst/>
          </a:prstGeom>
          <a:ln w="190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9573636-61D6-806A-F912-A344E81C9872}"/>
              </a:ext>
            </a:extLst>
          </p:cNvPr>
          <p:cNvSpPr txBox="1"/>
          <p:nvPr/>
        </p:nvSpPr>
        <p:spPr>
          <a:xfrm>
            <a:off x="3279228" y="5529603"/>
            <a:ext cx="2332177" cy="523220"/>
          </a:xfrm>
          <a:prstGeom prst="rect">
            <a:avLst/>
          </a:prstGeom>
          <a:noFill/>
        </p:spPr>
        <p:txBody>
          <a:bodyPr wrap="none" rtlCol="0">
            <a:spAutoFit/>
          </a:bodyPr>
          <a:lstStyle/>
          <a:p>
            <a:r>
              <a:rPr lang="en-US" sz="1400" dirty="0"/>
              <a:t>SDA = Pin 3 = Yellow or White</a:t>
            </a:r>
          </a:p>
          <a:p>
            <a:r>
              <a:rPr lang="en-US" sz="1400" dirty="0"/>
              <a:t>SCL = Pin 5 = Green or Blue</a:t>
            </a:r>
          </a:p>
        </p:txBody>
      </p:sp>
    </p:spTree>
    <p:extLst>
      <p:ext uri="{BB962C8B-B14F-4D97-AF65-F5344CB8AC3E}">
        <p14:creationId xmlns:p14="http://schemas.microsoft.com/office/powerpoint/2010/main" val="78074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8464-CF19-6DAE-7549-D745662E84E0}"/>
              </a:ext>
            </a:extLst>
          </p:cNvPr>
          <p:cNvSpPr>
            <a:spLocks noGrp="1"/>
          </p:cNvSpPr>
          <p:nvPr>
            <p:ph type="title"/>
          </p:nvPr>
        </p:nvSpPr>
        <p:spPr/>
        <p:txBody>
          <a:bodyPr/>
          <a:lstStyle/>
          <a:p>
            <a:r>
              <a:rPr lang="en-US" dirty="0"/>
              <a:t>Light Controller Unit -- Requirements </a:t>
            </a:r>
          </a:p>
        </p:txBody>
      </p:sp>
      <p:sp>
        <p:nvSpPr>
          <p:cNvPr id="3" name="Content Placeholder 2">
            <a:extLst>
              <a:ext uri="{FF2B5EF4-FFF2-40B4-BE49-F238E27FC236}">
                <a16:creationId xmlns:a16="http://schemas.microsoft.com/office/drawing/2014/main" id="{EC9B6E1F-A1BB-874B-37C7-13FE441939EE}"/>
              </a:ext>
            </a:extLst>
          </p:cNvPr>
          <p:cNvSpPr>
            <a:spLocks noGrp="1"/>
          </p:cNvSpPr>
          <p:nvPr>
            <p:ph idx="1"/>
          </p:nvPr>
        </p:nvSpPr>
        <p:spPr/>
        <p:txBody>
          <a:bodyPr>
            <a:normAutofit/>
          </a:bodyPr>
          <a:lstStyle/>
          <a:p>
            <a:r>
              <a:rPr lang="en-US" dirty="0"/>
              <a:t>Two similar units needed: Scoreboard and Playfield</a:t>
            </a:r>
          </a:p>
          <a:p>
            <a:r>
              <a:rPr lang="en-US" dirty="0"/>
              <a:t>Features: Controls 6x 12v LED lamps, and one Neo-Pixel Strand</a:t>
            </a:r>
          </a:p>
          <a:p>
            <a:r>
              <a:rPr lang="en-US" dirty="0"/>
              <a:t>Inputs: </a:t>
            </a:r>
          </a:p>
          <a:p>
            <a:pPr lvl="1"/>
            <a:r>
              <a:rPr lang="en-US" dirty="0"/>
              <a:t>12v, 5v, GND   -- Spring Terminals</a:t>
            </a:r>
          </a:p>
          <a:p>
            <a:pPr lvl="1"/>
            <a:r>
              <a:rPr lang="en-US" dirty="0"/>
              <a:t>I2C in  (4 Conductors) JST</a:t>
            </a:r>
          </a:p>
          <a:p>
            <a:r>
              <a:rPr lang="en-US" dirty="0"/>
              <a:t>Outputs:</a:t>
            </a:r>
          </a:p>
          <a:p>
            <a:pPr lvl="1"/>
            <a:r>
              <a:rPr lang="en-US" dirty="0"/>
              <a:t>I2C out (4 conductors) JST</a:t>
            </a:r>
          </a:p>
          <a:p>
            <a:pPr lvl="1"/>
            <a:r>
              <a:rPr lang="en-US" dirty="0"/>
              <a:t>Pos, Neg x6 for Lamps – Screw Terminals</a:t>
            </a:r>
          </a:p>
          <a:p>
            <a:pPr lvl="1"/>
            <a:r>
              <a:rPr lang="en-US" dirty="0"/>
              <a:t>Neo Out (3 conductors) – Spring Terminals</a:t>
            </a:r>
          </a:p>
        </p:txBody>
      </p:sp>
    </p:spTree>
    <p:extLst>
      <p:ext uri="{BB962C8B-B14F-4D97-AF65-F5344CB8AC3E}">
        <p14:creationId xmlns:p14="http://schemas.microsoft.com/office/powerpoint/2010/main" val="1857210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A6C4-A748-B3CE-B4BA-31A619A0FD4E}"/>
              </a:ext>
            </a:extLst>
          </p:cNvPr>
          <p:cNvSpPr>
            <a:spLocks noGrp="1"/>
          </p:cNvSpPr>
          <p:nvPr>
            <p:ph type="title"/>
          </p:nvPr>
        </p:nvSpPr>
        <p:spPr>
          <a:xfrm>
            <a:off x="538438" y="178686"/>
            <a:ext cx="10515600" cy="1325563"/>
          </a:xfrm>
        </p:spPr>
        <p:txBody>
          <a:bodyPr/>
          <a:lstStyle/>
          <a:p>
            <a:r>
              <a:rPr lang="en-US" dirty="0"/>
              <a:t>Light Controller Unit (LCU)</a:t>
            </a:r>
          </a:p>
        </p:txBody>
      </p:sp>
      <p:pic>
        <p:nvPicPr>
          <p:cNvPr id="4" name="Picture 3">
            <a:extLst>
              <a:ext uri="{FF2B5EF4-FFF2-40B4-BE49-F238E27FC236}">
                <a16:creationId xmlns:a16="http://schemas.microsoft.com/office/drawing/2014/main" id="{BCFDF6CB-E5C6-CC41-A787-E157064CCB6A}"/>
              </a:ext>
            </a:extLst>
          </p:cNvPr>
          <p:cNvPicPr>
            <a:picLocks noChangeAspect="1"/>
          </p:cNvPicPr>
          <p:nvPr/>
        </p:nvPicPr>
        <p:blipFill>
          <a:blip r:embed="rId2"/>
          <a:stretch>
            <a:fillRect/>
          </a:stretch>
        </p:blipFill>
        <p:spPr>
          <a:xfrm rot="16743349">
            <a:off x="3159354" y="1636206"/>
            <a:ext cx="4104666" cy="4320701"/>
          </a:xfrm>
          <a:prstGeom prst="rect">
            <a:avLst/>
          </a:prstGeom>
        </p:spPr>
      </p:pic>
      <p:cxnSp>
        <p:nvCxnSpPr>
          <p:cNvPr id="6" name="Straight Connector 5">
            <a:extLst>
              <a:ext uri="{FF2B5EF4-FFF2-40B4-BE49-F238E27FC236}">
                <a16:creationId xmlns:a16="http://schemas.microsoft.com/office/drawing/2014/main" id="{A82CE1AA-3C69-2BBF-E20A-8AD1017C6FEF}"/>
              </a:ext>
            </a:extLst>
          </p:cNvPr>
          <p:cNvCxnSpPr>
            <a:cxnSpLocks/>
          </p:cNvCxnSpPr>
          <p:nvPr/>
        </p:nvCxnSpPr>
        <p:spPr>
          <a:xfrm>
            <a:off x="6722269" y="3221831"/>
            <a:ext cx="1357312"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85A464-0772-2D93-F682-C228A2A25152}"/>
              </a:ext>
            </a:extLst>
          </p:cNvPr>
          <p:cNvCxnSpPr>
            <a:cxnSpLocks/>
          </p:cNvCxnSpPr>
          <p:nvPr/>
        </p:nvCxnSpPr>
        <p:spPr>
          <a:xfrm>
            <a:off x="6722269" y="3309937"/>
            <a:ext cx="1357312" cy="0"/>
          </a:xfrm>
          <a:prstGeom prst="line">
            <a:avLst/>
          </a:prstGeom>
          <a:ln w="317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E1F803F-69E5-1A5B-037E-47357EB4422F}"/>
              </a:ext>
            </a:extLst>
          </p:cNvPr>
          <p:cNvCxnSpPr>
            <a:cxnSpLocks/>
          </p:cNvCxnSpPr>
          <p:nvPr/>
        </p:nvCxnSpPr>
        <p:spPr>
          <a:xfrm>
            <a:off x="6722269" y="3405187"/>
            <a:ext cx="1357312"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11087D8-9270-C683-80E9-46A2DF745996}"/>
              </a:ext>
            </a:extLst>
          </p:cNvPr>
          <p:cNvSpPr txBox="1"/>
          <p:nvPr/>
        </p:nvSpPr>
        <p:spPr>
          <a:xfrm>
            <a:off x="8434218" y="2842449"/>
            <a:ext cx="1150956" cy="954107"/>
          </a:xfrm>
          <a:prstGeom prst="rect">
            <a:avLst/>
          </a:prstGeom>
          <a:noFill/>
        </p:spPr>
        <p:txBody>
          <a:bodyPr wrap="none" rtlCol="0">
            <a:spAutoFit/>
          </a:bodyPr>
          <a:lstStyle/>
          <a:p>
            <a:r>
              <a:rPr lang="en-US" sz="1400" u="sng" dirty="0"/>
              <a:t>Power</a:t>
            </a:r>
            <a:r>
              <a:rPr lang="en-US" sz="1400" dirty="0"/>
              <a:t>:</a:t>
            </a:r>
          </a:p>
          <a:p>
            <a:r>
              <a:rPr lang="en-US" sz="1400" dirty="0">
                <a:solidFill>
                  <a:srgbClr val="FFC000"/>
                </a:solidFill>
              </a:rPr>
              <a:t>Orange</a:t>
            </a:r>
            <a:r>
              <a:rPr lang="en-US" sz="1400" dirty="0"/>
              <a:t> = 12v</a:t>
            </a:r>
          </a:p>
          <a:p>
            <a:r>
              <a:rPr lang="en-US" sz="1400" dirty="0">
                <a:solidFill>
                  <a:srgbClr val="0070C0"/>
                </a:solidFill>
              </a:rPr>
              <a:t>Blue</a:t>
            </a:r>
            <a:r>
              <a:rPr lang="en-US" sz="1400" dirty="0"/>
              <a:t> = 5v</a:t>
            </a:r>
          </a:p>
          <a:p>
            <a:r>
              <a:rPr lang="en-US" sz="1400" dirty="0"/>
              <a:t>Black = </a:t>
            </a:r>
            <a:r>
              <a:rPr lang="en-US" sz="1400" dirty="0" err="1"/>
              <a:t>Gnd</a:t>
            </a:r>
            <a:endParaRPr lang="en-US" sz="1400" dirty="0"/>
          </a:p>
        </p:txBody>
      </p:sp>
      <p:sp>
        <p:nvSpPr>
          <p:cNvPr id="14" name="Right Brace 13">
            <a:extLst>
              <a:ext uri="{FF2B5EF4-FFF2-40B4-BE49-F238E27FC236}">
                <a16:creationId xmlns:a16="http://schemas.microsoft.com/office/drawing/2014/main" id="{6F60BD09-77E5-1CA3-6246-CBDE31D3DD93}"/>
              </a:ext>
            </a:extLst>
          </p:cNvPr>
          <p:cNvSpPr/>
          <p:nvPr/>
        </p:nvSpPr>
        <p:spPr>
          <a:xfrm>
            <a:off x="8079581" y="3052763"/>
            <a:ext cx="367502" cy="514347"/>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DA657C1C-A6EB-3A7A-C9F0-967422F87BBA}"/>
              </a:ext>
            </a:extLst>
          </p:cNvPr>
          <p:cNvSpPr/>
          <p:nvPr/>
        </p:nvSpPr>
        <p:spPr>
          <a:xfrm>
            <a:off x="7360958" y="3731954"/>
            <a:ext cx="307182" cy="67327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421AA9C6-E64D-5834-A632-F5FE530FB300}"/>
              </a:ext>
            </a:extLst>
          </p:cNvPr>
          <p:cNvSpPr txBox="1"/>
          <p:nvPr/>
        </p:nvSpPr>
        <p:spPr>
          <a:xfrm>
            <a:off x="7668140" y="3891805"/>
            <a:ext cx="2773388" cy="307777"/>
          </a:xfrm>
          <a:prstGeom prst="rect">
            <a:avLst/>
          </a:prstGeom>
          <a:noFill/>
        </p:spPr>
        <p:txBody>
          <a:bodyPr wrap="none" rtlCol="0">
            <a:spAutoFit/>
          </a:bodyPr>
          <a:lstStyle/>
          <a:p>
            <a:r>
              <a:rPr lang="en-US" sz="1400" dirty="0"/>
              <a:t>Data Bus &amp; Logic Power Connectors</a:t>
            </a:r>
          </a:p>
        </p:txBody>
      </p:sp>
      <p:cxnSp>
        <p:nvCxnSpPr>
          <p:cNvPr id="17" name="Straight Connector 16">
            <a:extLst>
              <a:ext uri="{FF2B5EF4-FFF2-40B4-BE49-F238E27FC236}">
                <a16:creationId xmlns:a16="http://schemas.microsoft.com/office/drawing/2014/main" id="{713125DB-A152-5790-2FA8-192E33DAD747}"/>
              </a:ext>
            </a:extLst>
          </p:cNvPr>
          <p:cNvCxnSpPr>
            <a:cxnSpLocks/>
          </p:cNvCxnSpPr>
          <p:nvPr/>
        </p:nvCxnSpPr>
        <p:spPr>
          <a:xfrm flipH="1">
            <a:off x="2755234"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74B5C05-5E49-52D0-A978-C1DF41812489}"/>
              </a:ext>
            </a:extLst>
          </p:cNvPr>
          <p:cNvCxnSpPr>
            <a:cxnSpLocks/>
          </p:cNvCxnSpPr>
          <p:nvPr/>
        </p:nvCxnSpPr>
        <p:spPr>
          <a:xfrm flipH="1">
            <a:off x="2960954"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CC93E84-A60B-2A3A-7BD3-1747A26B35B0}"/>
              </a:ext>
            </a:extLst>
          </p:cNvPr>
          <p:cNvCxnSpPr>
            <a:cxnSpLocks/>
          </p:cNvCxnSpPr>
          <p:nvPr/>
        </p:nvCxnSpPr>
        <p:spPr>
          <a:xfrm flipH="1">
            <a:off x="4141927"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A4B234-2C2D-8D6B-FAFD-51AE9E9D192C}"/>
              </a:ext>
            </a:extLst>
          </p:cNvPr>
          <p:cNvCxnSpPr>
            <a:cxnSpLocks/>
          </p:cNvCxnSpPr>
          <p:nvPr/>
        </p:nvCxnSpPr>
        <p:spPr>
          <a:xfrm flipH="1">
            <a:off x="4327839"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554335E-07F3-19C7-4376-1F9EEE64D492}"/>
              </a:ext>
            </a:extLst>
          </p:cNvPr>
          <p:cNvCxnSpPr>
            <a:cxnSpLocks/>
          </p:cNvCxnSpPr>
          <p:nvPr/>
        </p:nvCxnSpPr>
        <p:spPr>
          <a:xfrm flipH="1">
            <a:off x="5456628" y="502817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A94401-1F06-E849-7E0B-86D94C666BC5}"/>
              </a:ext>
            </a:extLst>
          </p:cNvPr>
          <p:cNvCxnSpPr>
            <a:cxnSpLocks/>
          </p:cNvCxnSpPr>
          <p:nvPr/>
        </p:nvCxnSpPr>
        <p:spPr>
          <a:xfrm flipH="1">
            <a:off x="5682467" y="5067121"/>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AC09293-4C2B-49A8-AE68-43EE3594A18B}"/>
              </a:ext>
            </a:extLst>
          </p:cNvPr>
          <p:cNvCxnSpPr>
            <a:cxnSpLocks/>
          </p:cNvCxnSpPr>
          <p:nvPr/>
        </p:nvCxnSpPr>
        <p:spPr>
          <a:xfrm flipH="1">
            <a:off x="7173649"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EB19F6-F22E-7E14-FEEF-92F5B9DAB062}"/>
              </a:ext>
            </a:extLst>
          </p:cNvPr>
          <p:cNvCxnSpPr>
            <a:cxnSpLocks/>
          </p:cNvCxnSpPr>
          <p:nvPr/>
        </p:nvCxnSpPr>
        <p:spPr>
          <a:xfrm flipH="1">
            <a:off x="6976519"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E138F91-24E9-56E7-DEEB-EA105EB977A9}"/>
              </a:ext>
            </a:extLst>
          </p:cNvPr>
          <p:cNvCxnSpPr>
            <a:cxnSpLocks/>
          </p:cNvCxnSpPr>
          <p:nvPr/>
        </p:nvCxnSpPr>
        <p:spPr>
          <a:xfrm flipH="1">
            <a:off x="5829440"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7AE1C4D-7BCD-1BD4-BCBE-2405F02D418D}"/>
              </a:ext>
            </a:extLst>
          </p:cNvPr>
          <p:cNvCxnSpPr>
            <a:cxnSpLocks/>
          </p:cNvCxnSpPr>
          <p:nvPr/>
        </p:nvCxnSpPr>
        <p:spPr>
          <a:xfrm flipH="1">
            <a:off x="5627688"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F2DAD5-08A1-4952-54BC-74B865CC0159}"/>
              </a:ext>
            </a:extLst>
          </p:cNvPr>
          <p:cNvCxnSpPr>
            <a:cxnSpLocks/>
          </p:cNvCxnSpPr>
          <p:nvPr/>
        </p:nvCxnSpPr>
        <p:spPr>
          <a:xfrm flipH="1">
            <a:off x="4478671"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F91DDDC-4474-F017-46CA-56DE27B9A43D}"/>
              </a:ext>
            </a:extLst>
          </p:cNvPr>
          <p:cNvCxnSpPr>
            <a:cxnSpLocks/>
          </p:cNvCxnSpPr>
          <p:nvPr/>
        </p:nvCxnSpPr>
        <p:spPr>
          <a:xfrm flipH="1">
            <a:off x="4276919"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C8D28C7-0172-DF09-4956-4731C07DB819}"/>
              </a:ext>
            </a:extLst>
          </p:cNvPr>
          <p:cNvSpPr txBox="1"/>
          <p:nvPr/>
        </p:nvSpPr>
        <p:spPr>
          <a:xfrm>
            <a:off x="2537193" y="5900737"/>
            <a:ext cx="647934" cy="276999"/>
          </a:xfrm>
          <a:prstGeom prst="rect">
            <a:avLst/>
          </a:prstGeom>
          <a:noFill/>
        </p:spPr>
        <p:txBody>
          <a:bodyPr wrap="none" rtlCol="0">
            <a:spAutoFit/>
          </a:bodyPr>
          <a:lstStyle/>
          <a:p>
            <a:r>
              <a:rPr lang="en-US" sz="1200" b="1" dirty="0"/>
              <a:t>Lamp 1</a:t>
            </a:r>
          </a:p>
        </p:txBody>
      </p:sp>
      <p:sp>
        <p:nvSpPr>
          <p:cNvPr id="31" name="TextBox 30">
            <a:extLst>
              <a:ext uri="{FF2B5EF4-FFF2-40B4-BE49-F238E27FC236}">
                <a16:creationId xmlns:a16="http://schemas.microsoft.com/office/drawing/2014/main" id="{0E0B2AEB-8075-43AF-FA6B-BCA5F3D310EE}"/>
              </a:ext>
            </a:extLst>
          </p:cNvPr>
          <p:cNvSpPr txBox="1"/>
          <p:nvPr/>
        </p:nvSpPr>
        <p:spPr>
          <a:xfrm>
            <a:off x="3883009" y="5893539"/>
            <a:ext cx="647934" cy="276999"/>
          </a:xfrm>
          <a:prstGeom prst="rect">
            <a:avLst/>
          </a:prstGeom>
          <a:noFill/>
        </p:spPr>
        <p:txBody>
          <a:bodyPr wrap="none" rtlCol="0">
            <a:spAutoFit/>
          </a:bodyPr>
          <a:lstStyle/>
          <a:p>
            <a:r>
              <a:rPr lang="en-US" sz="1200" b="1" dirty="0"/>
              <a:t>Lamp 2</a:t>
            </a:r>
          </a:p>
        </p:txBody>
      </p:sp>
      <p:sp>
        <p:nvSpPr>
          <p:cNvPr id="32" name="TextBox 31">
            <a:extLst>
              <a:ext uri="{FF2B5EF4-FFF2-40B4-BE49-F238E27FC236}">
                <a16:creationId xmlns:a16="http://schemas.microsoft.com/office/drawing/2014/main" id="{A7DD3E6E-8C3D-6A16-C8CE-7BA03DE4A87E}"/>
              </a:ext>
            </a:extLst>
          </p:cNvPr>
          <p:cNvSpPr txBox="1"/>
          <p:nvPr/>
        </p:nvSpPr>
        <p:spPr>
          <a:xfrm>
            <a:off x="5273342" y="5867221"/>
            <a:ext cx="647934" cy="276999"/>
          </a:xfrm>
          <a:prstGeom prst="rect">
            <a:avLst/>
          </a:prstGeom>
          <a:noFill/>
        </p:spPr>
        <p:txBody>
          <a:bodyPr wrap="none" rtlCol="0">
            <a:spAutoFit/>
          </a:bodyPr>
          <a:lstStyle/>
          <a:p>
            <a:r>
              <a:rPr lang="en-US" sz="1200" b="1" dirty="0"/>
              <a:t>Lamp 3</a:t>
            </a:r>
          </a:p>
        </p:txBody>
      </p:sp>
      <p:sp>
        <p:nvSpPr>
          <p:cNvPr id="33" name="TextBox 32">
            <a:extLst>
              <a:ext uri="{FF2B5EF4-FFF2-40B4-BE49-F238E27FC236}">
                <a16:creationId xmlns:a16="http://schemas.microsoft.com/office/drawing/2014/main" id="{FA7CF879-302C-AD63-E2BE-65D8341CE188}"/>
              </a:ext>
            </a:extLst>
          </p:cNvPr>
          <p:cNvSpPr txBox="1"/>
          <p:nvPr/>
        </p:nvSpPr>
        <p:spPr>
          <a:xfrm>
            <a:off x="7239051" y="1256948"/>
            <a:ext cx="647934" cy="276999"/>
          </a:xfrm>
          <a:prstGeom prst="rect">
            <a:avLst/>
          </a:prstGeom>
          <a:noFill/>
        </p:spPr>
        <p:txBody>
          <a:bodyPr wrap="none" rtlCol="0">
            <a:spAutoFit/>
          </a:bodyPr>
          <a:lstStyle/>
          <a:p>
            <a:r>
              <a:rPr lang="en-US" sz="1200" b="1" dirty="0"/>
              <a:t>Lamp 4</a:t>
            </a:r>
          </a:p>
        </p:txBody>
      </p:sp>
      <p:sp>
        <p:nvSpPr>
          <p:cNvPr id="34" name="TextBox 33">
            <a:extLst>
              <a:ext uri="{FF2B5EF4-FFF2-40B4-BE49-F238E27FC236}">
                <a16:creationId xmlns:a16="http://schemas.microsoft.com/office/drawing/2014/main" id="{B16052E0-B778-0475-A875-C513C18BDB2B}"/>
              </a:ext>
            </a:extLst>
          </p:cNvPr>
          <p:cNvSpPr txBox="1"/>
          <p:nvPr/>
        </p:nvSpPr>
        <p:spPr>
          <a:xfrm>
            <a:off x="5796238" y="1259750"/>
            <a:ext cx="647934" cy="276999"/>
          </a:xfrm>
          <a:prstGeom prst="rect">
            <a:avLst/>
          </a:prstGeom>
          <a:noFill/>
        </p:spPr>
        <p:txBody>
          <a:bodyPr wrap="none" rtlCol="0">
            <a:spAutoFit/>
          </a:bodyPr>
          <a:lstStyle/>
          <a:p>
            <a:r>
              <a:rPr lang="en-US" sz="1200" b="1" dirty="0"/>
              <a:t>Lamp 5</a:t>
            </a:r>
          </a:p>
        </p:txBody>
      </p:sp>
      <p:sp>
        <p:nvSpPr>
          <p:cNvPr id="35" name="TextBox 34">
            <a:extLst>
              <a:ext uri="{FF2B5EF4-FFF2-40B4-BE49-F238E27FC236}">
                <a16:creationId xmlns:a16="http://schemas.microsoft.com/office/drawing/2014/main" id="{4735D853-F57E-6C0C-4F86-289EDC4210E1}"/>
              </a:ext>
            </a:extLst>
          </p:cNvPr>
          <p:cNvSpPr txBox="1"/>
          <p:nvPr/>
        </p:nvSpPr>
        <p:spPr>
          <a:xfrm>
            <a:off x="4502503" y="1328085"/>
            <a:ext cx="647934" cy="276999"/>
          </a:xfrm>
          <a:prstGeom prst="rect">
            <a:avLst/>
          </a:prstGeom>
          <a:noFill/>
        </p:spPr>
        <p:txBody>
          <a:bodyPr wrap="none" rtlCol="0">
            <a:spAutoFit/>
          </a:bodyPr>
          <a:lstStyle/>
          <a:p>
            <a:r>
              <a:rPr lang="en-US" sz="1200" b="1" dirty="0"/>
              <a:t>Lamp 6</a:t>
            </a:r>
          </a:p>
        </p:txBody>
      </p:sp>
      <p:cxnSp>
        <p:nvCxnSpPr>
          <p:cNvPr id="42" name="Straight Connector 41">
            <a:extLst>
              <a:ext uri="{FF2B5EF4-FFF2-40B4-BE49-F238E27FC236}">
                <a16:creationId xmlns:a16="http://schemas.microsoft.com/office/drawing/2014/main" id="{DEC5292C-C171-547E-4CAC-8341082DE30D}"/>
              </a:ext>
            </a:extLst>
          </p:cNvPr>
          <p:cNvCxnSpPr>
            <a:cxnSpLocks/>
          </p:cNvCxnSpPr>
          <p:nvPr/>
        </p:nvCxnSpPr>
        <p:spPr>
          <a:xfrm>
            <a:off x="2443163" y="3221831"/>
            <a:ext cx="3534568" cy="8810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38F10FD-C283-2779-B957-1CCDB5F2D4C5}"/>
              </a:ext>
            </a:extLst>
          </p:cNvPr>
          <p:cNvCxnSpPr>
            <a:cxnSpLocks/>
          </p:cNvCxnSpPr>
          <p:nvPr/>
        </p:nvCxnSpPr>
        <p:spPr>
          <a:xfrm>
            <a:off x="2421623" y="3323519"/>
            <a:ext cx="3534568" cy="8810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1D380D8-4A8E-B648-4A58-8206DF3AB954}"/>
              </a:ext>
            </a:extLst>
          </p:cNvPr>
          <p:cNvCxnSpPr>
            <a:cxnSpLocks/>
          </p:cNvCxnSpPr>
          <p:nvPr/>
        </p:nvCxnSpPr>
        <p:spPr>
          <a:xfrm>
            <a:off x="2403088" y="3411624"/>
            <a:ext cx="3534568" cy="88105"/>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A41CC20-9A09-5992-1294-4F45A26B8F22}"/>
              </a:ext>
            </a:extLst>
          </p:cNvPr>
          <p:cNvSpPr txBox="1"/>
          <p:nvPr/>
        </p:nvSpPr>
        <p:spPr>
          <a:xfrm>
            <a:off x="9566597" y="3010596"/>
            <a:ext cx="1098287" cy="738664"/>
          </a:xfrm>
          <a:prstGeom prst="rect">
            <a:avLst/>
          </a:prstGeom>
          <a:noFill/>
        </p:spPr>
        <p:txBody>
          <a:bodyPr wrap="square" rtlCol="0">
            <a:spAutoFit/>
          </a:bodyPr>
          <a:lstStyle/>
          <a:p>
            <a:r>
              <a:rPr lang="en-US" sz="1400" dirty="0"/>
              <a:t>18 Gauge Stranded Wire</a:t>
            </a:r>
          </a:p>
        </p:txBody>
      </p:sp>
      <p:sp>
        <p:nvSpPr>
          <p:cNvPr id="47" name="TextBox 46">
            <a:extLst>
              <a:ext uri="{FF2B5EF4-FFF2-40B4-BE49-F238E27FC236}">
                <a16:creationId xmlns:a16="http://schemas.microsoft.com/office/drawing/2014/main" id="{179C259C-8A7F-EB9C-A6F0-FE0BFCD8A022}"/>
              </a:ext>
            </a:extLst>
          </p:cNvPr>
          <p:cNvSpPr txBox="1"/>
          <p:nvPr/>
        </p:nvSpPr>
        <p:spPr>
          <a:xfrm>
            <a:off x="1225574" y="2744777"/>
            <a:ext cx="1165897" cy="954107"/>
          </a:xfrm>
          <a:prstGeom prst="rect">
            <a:avLst/>
          </a:prstGeom>
          <a:noFill/>
        </p:spPr>
        <p:txBody>
          <a:bodyPr wrap="none" rtlCol="0">
            <a:spAutoFit/>
          </a:bodyPr>
          <a:lstStyle/>
          <a:p>
            <a:r>
              <a:rPr lang="en-US" sz="1400" u="sng" dirty="0" err="1"/>
              <a:t>NeoPixel</a:t>
            </a:r>
            <a:endParaRPr lang="en-US" sz="1400" dirty="0"/>
          </a:p>
          <a:p>
            <a:r>
              <a:rPr lang="en-US" sz="1400" dirty="0"/>
              <a:t>Black</a:t>
            </a:r>
            <a:r>
              <a:rPr lang="en-US" sz="1400" dirty="0">
                <a:solidFill>
                  <a:srgbClr val="FFC000"/>
                </a:solidFill>
              </a:rPr>
              <a:t> </a:t>
            </a:r>
            <a:r>
              <a:rPr lang="en-US" sz="1400" dirty="0"/>
              <a:t>= </a:t>
            </a:r>
            <a:r>
              <a:rPr lang="en-US" sz="1400" dirty="0" err="1"/>
              <a:t>Gnd</a:t>
            </a:r>
            <a:endParaRPr lang="en-US" sz="1400" dirty="0"/>
          </a:p>
          <a:p>
            <a:r>
              <a:rPr lang="en-US" sz="1400" dirty="0">
                <a:solidFill>
                  <a:srgbClr val="FF0000"/>
                </a:solidFill>
              </a:rPr>
              <a:t>Red</a:t>
            </a:r>
            <a:r>
              <a:rPr lang="en-US" sz="1400" dirty="0">
                <a:solidFill>
                  <a:srgbClr val="0070C0"/>
                </a:solidFill>
              </a:rPr>
              <a:t> </a:t>
            </a:r>
            <a:r>
              <a:rPr lang="en-US" sz="1400" dirty="0"/>
              <a:t>= 5v</a:t>
            </a:r>
          </a:p>
          <a:p>
            <a:r>
              <a:rPr lang="en-US" sz="1400" dirty="0">
                <a:solidFill>
                  <a:srgbClr val="FFFF00"/>
                </a:solidFill>
                <a:highlight>
                  <a:srgbClr val="C0C0C0"/>
                </a:highlight>
              </a:rPr>
              <a:t>Yellow</a:t>
            </a:r>
            <a:r>
              <a:rPr lang="en-US" sz="1400" dirty="0"/>
              <a:t> = Data</a:t>
            </a:r>
          </a:p>
        </p:txBody>
      </p:sp>
      <p:pic>
        <p:nvPicPr>
          <p:cNvPr id="49" name="Picture 48">
            <a:extLst>
              <a:ext uri="{FF2B5EF4-FFF2-40B4-BE49-F238E27FC236}">
                <a16:creationId xmlns:a16="http://schemas.microsoft.com/office/drawing/2014/main" id="{B3794D77-5D9B-9609-CFCA-C2F411DBA7BA}"/>
              </a:ext>
            </a:extLst>
          </p:cNvPr>
          <p:cNvPicPr>
            <a:picLocks noChangeAspect="1"/>
          </p:cNvPicPr>
          <p:nvPr/>
        </p:nvPicPr>
        <p:blipFill>
          <a:blip r:embed="rId3"/>
          <a:stretch>
            <a:fillRect/>
          </a:stretch>
        </p:blipFill>
        <p:spPr>
          <a:xfrm rot="5566318">
            <a:off x="8401479" y="4579985"/>
            <a:ext cx="1330742" cy="739856"/>
          </a:xfrm>
          <a:prstGeom prst="rect">
            <a:avLst/>
          </a:prstGeom>
        </p:spPr>
      </p:pic>
      <p:sp>
        <p:nvSpPr>
          <p:cNvPr id="51" name="TextBox 50">
            <a:extLst>
              <a:ext uri="{FF2B5EF4-FFF2-40B4-BE49-F238E27FC236}">
                <a16:creationId xmlns:a16="http://schemas.microsoft.com/office/drawing/2014/main" id="{CD7F7114-ACE6-E1E2-3DE1-7A6E4CB3E282}"/>
              </a:ext>
            </a:extLst>
          </p:cNvPr>
          <p:cNvSpPr txBox="1"/>
          <p:nvPr/>
        </p:nvSpPr>
        <p:spPr>
          <a:xfrm>
            <a:off x="9391083" y="4480241"/>
            <a:ext cx="1148391" cy="954107"/>
          </a:xfrm>
          <a:prstGeom prst="rect">
            <a:avLst/>
          </a:prstGeom>
          <a:noFill/>
        </p:spPr>
        <p:txBody>
          <a:bodyPr wrap="none" rtlCol="0">
            <a:spAutoFit/>
          </a:bodyPr>
          <a:lstStyle/>
          <a:p>
            <a:r>
              <a:rPr lang="en-US" sz="1400" dirty="0"/>
              <a:t>+7v Power</a:t>
            </a:r>
          </a:p>
          <a:p>
            <a:r>
              <a:rPr lang="en-US" sz="1400" dirty="0"/>
              <a:t>SDA  (to A4)</a:t>
            </a:r>
          </a:p>
          <a:p>
            <a:r>
              <a:rPr lang="en-US" sz="1400" dirty="0"/>
              <a:t>SCL  (to A5)</a:t>
            </a:r>
          </a:p>
          <a:p>
            <a:r>
              <a:rPr lang="en-US" sz="1400" dirty="0"/>
              <a:t>Logic Ground</a:t>
            </a:r>
          </a:p>
        </p:txBody>
      </p:sp>
    </p:spTree>
    <p:extLst>
      <p:ext uri="{BB962C8B-B14F-4D97-AF65-F5344CB8AC3E}">
        <p14:creationId xmlns:p14="http://schemas.microsoft.com/office/powerpoint/2010/main" val="3136795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E0D1A3-C3D0-818D-2CFB-F94E25E1327E}"/>
              </a:ext>
            </a:extLst>
          </p:cNvPr>
          <p:cNvPicPr>
            <a:picLocks noChangeAspect="1"/>
          </p:cNvPicPr>
          <p:nvPr/>
        </p:nvPicPr>
        <p:blipFill>
          <a:blip r:embed="rId2"/>
          <a:stretch>
            <a:fillRect/>
          </a:stretch>
        </p:blipFill>
        <p:spPr>
          <a:xfrm>
            <a:off x="5242339" y="830469"/>
            <a:ext cx="6356716" cy="5288632"/>
          </a:xfrm>
          <a:prstGeom prst="rect">
            <a:avLst/>
          </a:prstGeom>
        </p:spPr>
      </p:pic>
      <p:pic>
        <p:nvPicPr>
          <p:cNvPr id="7" name="Picture 6">
            <a:extLst>
              <a:ext uri="{FF2B5EF4-FFF2-40B4-BE49-F238E27FC236}">
                <a16:creationId xmlns:a16="http://schemas.microsoft.com/office/drawing/2014/main" id="{6C5D29F0-C54F-3FA5-EA0E-01B11E259BDF}"/>
              </a:ext>
            </a:extLst>
          </p:cNvPr>
          <p:cNvPicPr>
            <a:picLocks noChangeAspect="1"/>
          </p:cNvPicPr>
          <p:nvPr/>
        </p:nvPicPr>
        <p:blipFill>
          <a:blip r:embed="rId3"/>
          <a:stretch>
            <a:fillRect/>
          </a:stretch>
        </p:blipFill>
        <p:spPr>
          <a:xfrm>
            <a:off x="1625048" y="4872727"/>
            <a:ext cx="5486360" cy="737359"/>
          </a:xfrm>
          <a:prstGeom prst="rect">
            <a:avLst/>
          </a:prstGeom>
        </p:spPr>
      </p:pic>
      <p:sp>
        <p:nvSpPr>
          <p:cNvPr id="2" name="Title 1">
            <a:extLst>
              <a:ext uri="{FF2B5EF4-FFF2-40B4-BE49-F238E27FC236}">
                <a16:creationId xmlns:a16="http://schemas.microsoft.com/office/drawing/2014/main" id="{DED5BDC4-6C33-F49F-CD38-889F290A9631}"/>
              </a:ext>
            </a:extLst>
          </p:cNvPr>
          <p:cNvSpPr>
            <a:spLocks noGrp="1"/>
          </p:cNvSpPr>
          <p:nvPr>
            <p:ph type="title"/>
          </p:nvPr>
        </p:nvSpPr>
        <p:spPr/>
        <p:txBody>
          <a:bodyPr/>
          <a:lstStyle/>
          <a:p>
            <a:r>
              <a:rPr lang="en-US" dirty="0"/>
              <a:t>Arduino Nano Pinout</a:t>
            </a:r>
          </a:p>
        </p:txBody>
      </p:sp>
    </p:spTree>
    <p:extLst>
      <p:ext uri="{BB962C8B-B14F-4D97-AF65-F5344CB8AC3E}">
        <p14:creationId xmlns:p14="http://schemas.microsoft.com/office/powerpoint/2010/main" val="187347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5BDC4-6C33-F49F-CD38-889F290A9631}"/>
              </a:ext>
            </a:extLst>
          </p:cNvPr>
          <p:cNvSpPr>
            <a:spLocks noGrp="1"/>
          </p:cNvSpPr>
          <p:nvPr>
            <p:ph type="title"/>
          </p:nvPr>
        </p:nvSpPr>
        <p:spPr/>
        <p:txBody>
          <a:bodyPr/>
          <a:lstStyle/>
          <a:p>
            <a:r>
              <a:rPr lang="en-US" dirty="0"/>
              <a:t>Arduino Nano Pinout</a:t>
            </a:r>
          </a:p>
        </p:txBody>
      </p:sp>
      <p:pic>
        <p:nvPicPr>
          <p:cNvPr id="4" name="Picture 3">
            <a:extLst>
              <a:ext uri="{FF2B5EF4-FFF2-40B4-BE49-F238E27FC236}">
                <a16:creationId xmlns:a16="http://schemas.microsoft.com/office/drawing/2014/main" id="{4899ECD8-1EE4-28EE-6CB5-31FE1C55C9ED}"/>
              </a:ext>
            </a:extLst>
          </p:cNvPr>
          <p:cNvPicPr>
            <a:picLocks noChangeAspect="1"/>
          </p:cNvPicPr>
          <p:nvPr/>
        </p:nvPicPr>
        <p:blipFill>
          <a:blip r:embed="rId2"/>
          <a:stretch>
            <a:fillRect/>
          </a:stretch>
        </p:blipFill>
        <p:spPr>
          <a:xfrm>
            <a:off x="561253" y="1690688"/>
            <a:ext cx="10878499" cy="5296670"/>
          </a:xfrm>
          <a:prstGeom prst="rect">
            <a:avLst/>
          </a:prstGeom>
        </p:spPr>
      </p:pic>
    </p:spTree>
    <p:extLst>
      <p:ext uri="{BB962C8B-B14F-4D97-AF65-F5344CB8AC3E}">
        <p14:creationId xmlns:p14="http://schemas.microsoft.com/office/powerpoint/2010/main" val="3377687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3FD9C-299A-46CF-AA7E-882478D8A680}"/>
              </a:ext>
            </a:extLst>
          </p:cNvPr>
          <p:cNvSpPr>
            <a:spLocks noGrp="1"/>
          </p:cNvSpPr>
          <p:nvPr>
            <p:ph type="title"/>
          </p:nvPr>
        </p:nvSpPr>
        <p:spPr/>
        <p:txBody>
          <a:bodyPr/>
          <a:lstStyle/>
          <a:p>
            <a:r>
              <a:rPr lang="en-US" dirty="0"/>
              <a:t>Questions to Resolve</a:t>
            </a:r>
          </a:p>
        </p:txBody>
      </p:sp>
      <p:sp>
        <p:nvSpPr>
          <p:cNvPr id="3" name="Content Placeholder 2">
            <a:extLst>
              <a:ext uri="{FF2B5EF4-FFF2-40B4-BE49-F238E27FC236}">
                <a16:creationId xmlns:a16="http://schemas.microsoft.com/office/drawing/2014/main" id="{6DC7C1FE-6E65-E596-2974-93BF0504A552}"/>
              </a:ext>
            </a:extLst>
          </p:cNvPr>
          <p:cNvSpPr>
            <a:spLocks noGrp="1"/>
          </p:cNvSpPr>
          <p:nvPr>
            <p:ph idx="1"/>
          </p:nvPr>
        </p:nvSpPr>
        <p:spPr/>
        <p:txBody>
          <a:bodyPr>
            <a:normAutofit fontScale="92500" lnSpcReduction="10000"/>
          </a:bodyPr>
          <a:lstStyle/>
          <a:p>
            <a:pPr marL="0" indent="0">
              <a:buNone/>
            </a:pPr>
            <a:r>
              <a:rPr lang="en-US" dirty="0"/>
              <a:t>Requirements:</a:t>
            </a:r>
          </a:p>
          <a:p>
            <a:r>
              <a:rPr lang="en-US" dirty="0"/>
              <a:t>One ON/OFF switch for entire machine.</a:t>
            </a:r>
          </a:p>
          <a:p>
            <a:r>
              <a:rPr lang="en-US" dirty="0"/>
              <a:t>One AC power cord to outlet on a wall to power entire machine.</a:t>
            </a:r>
          </a:p>
          <a:p>
            <a:endParaRPr lang="en-US" dirty="0"/>
          </a:p>
          <a:p>
            <a:pPr marL="0" indent="0">
              <a:buNone/>
            </a:pPr>
            <a:r>
              <a:rPr lang="en-US" dirty="0"/>
              <a:t>Questions:</a:t>
            </a:r>
          </a:p>
          <a:p>
            <a:r>
              <a:rPr lang="en-US" dirty="0"/>
              <a:t>Where should the On/Off switch be mounted?</a:t>
            </a:r>
          </a:p>
          <a:p>
            <a:r>
              <a:rPr lang="en-US" dirty="0"/>
              <a:t>Do we need a fuse?  If so, where should it be mounted?</a:t>
            </a:r>
          </a:p>
          <a:p>
            <a:r>
              <a:rPr lang="en-US" dirty="0"/>
              <a:t>How should the power be routed to various components?</a:t>
            </a:r>
          </a:p>
          <a:p>
            <a:pPr lvl="1"/>
            <a:r>
              <a:rPr lang="en-US" dirty="0"/>
              <a:t>Use Power Strip and Multiple AC cords inside of machine?</a:t>
            </a:r>
          </a:p>
          <a:p>
            <a:pPr lvl="1"/>
            <a:r>
              <a:rPr lang="en-US" dirty="0"/>
              <a:t>Or use terminal screw strip and route AC power over custom wires?</a:t>
            </a:r>
          </a:p>
          <a:p>
            <a:endParaRPr lang="en-US" dirty="0"/>
          </a:p>
        </p:txBody>
      </p:sp>
    </p:spTree>
    <p:extLst>
      <p:ext uri="{BB962C8B-B14F-4D97-AF65-F5344CB8AC3E}">
        <p14:creationId xmlns:p14="http://schemas.microsoft.com/office/powerpoint/2010/main" val="1709462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D02C-3686-0747-8F66-15BE26000D35}"/>
              </a:ext>
            </a:extLst>
          </p:cNvPr>
          <p:cNvSpPr>
            <a:spLocks noGrp="1"/>
          </p:cNvSpPr>
          <p:nvPr>
            <p:ph type="title"/>
          </p:nvPr>
        </p:nvSpPr>
        <p:spPr>
          <a:xfrm>
            <a:off x="352622" y="0"/>
            <a:ext cx="8551742" cy="712601"/>
          </a:xfrm>
        </p:spPr>
        <p:txBody>
          <a:bodyPr/>
          <a:lstStyle/>
          <a:p>
            <a:r>
              <a:rPr lang="en-US" dirty="0"/>
              <a:t>Feature Layout and Designations</a:t>
            </a:r>
          </a:p>
        </p:txBody>
      </p:sp>
      <p:pic>
        <p:nvPicPr>
          <p:cNvPr id="4" name="Picture 3">
            <a:extLst>
              <a:ext uri="{FF2B5EF4-FFF2-40B4-BE49-F238E27FC236}">
                <a16:creationId xmlns:a16="http://schemas.microsoft.com/office/drawing/2014/main" id="{C77BE8C0-0A9E-9A0A-4B3D-EF7DB7F02FED}"/>
              </a:ext>
            </a:extLst>
          </p:cNvPr>
          <p:cNvPicPr>
            <a:picLocks noChangeAspect="1"/>
          </p:cNvPicPr>
          <p:nvPr/>
        </p:nvPicPr>
        <p:blipFill>
          <a:blip r:embed="rId2"/>
          <a:stretch>
            <a:fillRect/>
          </a:stretch>
        </p:blipFill>
        <p:spPr>
          <a:xfrm rot="16200000">
            <a:off x="2353989" y="-1507163"/>
            <a:ext cx="5795406" cy="10196256"/>
          </a:xfrm>
          <a:prstGeom prst="rect">
            <a:avLst/>
          </a:prstGeom>
        </p:spPr>
      </p:pic>
      <p:sp>
        <p:nvSpPr>
          <p:cNvPr id="5" name="Oval 4">
            <a:extLst>
              <a:ext uri="{FF2B5EF4-FFF2-40B4-BE49-F238E27FC236}">
                <a16:creationId xmlns:a16="http://schemas.microsoft.com/office/drawing/2014/main" id="{40014E53-6285-ADDF-A3DC-EE0307868CE5}"/>
              </a:ext>
            </a:extLst>
          </p:cNvPr>
          <p:cNvSpPr/>
          <p:nvPr/>
        </p:nvSpPr>
        <p:spPr>
          <a:xfrm>
            <a:off x="1388325" y="419090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3" name="Oval 22">
            <a:extLst>
              <a:ext uri="{FF2B5EF4-FFF2-40B4-BE49-F238E27FC236}">
                <a16:creationId xmlns:a16="http://schemas.microsoft.com/office/drawing/2014/main" id="{F154183F-FBAE-699D-6FBF-30CBA531E7F7}"/>
              </a:ext>
            </a:extLst>
          </p:cNvPr>
          <p:cNvSpPr/>
          <p:nvPr/>
        </p:nvSpPr>
        <p:spPr>
          <a:xfrm>
            <a:off x="6600699" y="414817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4CA26E8-4E33-A37C-83F1-64ECF5621D2D}"/>
              </a:ext>
            </a:extLst>
          </p:cNvPr>
          <p:cNvSpPr/>
          <p:nvPr/>
        </p:nvSpPr>
        <p:spPr>
          <a:xfrm>
            <a:off x="6926888" y="406435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0951F54-DABC-752B-B2F4-202CBC5A206D}"/>
              </a:ext>
            </a:extLst>
          </p:cNvPr>
          <p:cNvSpPr/>
          <p:nvPr/>
        </p:nvSpPr>
        <p:spPr>
          <a:xfrm>
            <a:off x="7253077" y="398998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0E1D4A7-937E-4B3D-7AFF-18EEC7BF03B2}"/>
              </a:ext>
            </a:extLst>
          </p:cNvPr>
          <p:cNvSpPr/>
          <p:nvPr/>
        </p:nvSpPr>
        <p:spPr>
          <a:xfrm>
            <a:off x="7579266" y="3905719"/>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D8E96D0-FD65-C138-A85A-7405A5403B30}"/>
              </a:ext>
            </a:extLst>
          </p:cNvPr>
          <p:cNvSpPr/>
          <p:nvPr/>
        </p:nvSpPr>
        <p:spPr>
          <a:xfrm>
            <a:off x="7446835" y="357101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72FD925-9336-7A4E-BDAF-8059FB1C8FD5}"/>
              </a:ext>
            </a:extLst>
          </p:cNvPr>
          <p:cNvSpPr/>
          <p:nvPr/>
        </p:nvSpPr>
        <p:spPr>
          <a:xfrm>
            <a:off x="7125696" y="357101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2C8EA1E-295A-4263-48C5-A681229238A0}"/>
              </a:ext>
            </a:extLst>
          </p:cNvPr>
          <p:cNvSpPr/>
          <p:nvPr/>
        </p:nvSpPr>
        <p:spPr>
          <a:xfrm>
            <a:off x="6813432" y="357663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22645F0-C707-C0E8-18BA-3519E07729DF}"/>
              </a:ext>
            </a:extLst>
          </p:cNvPr>
          <p:cNvSpPr/>
          <p:nvPr/>
        </p:nvSpPr>
        <p:spPr>
          <a:xfrm>
            <a:off x="5119262" y="359550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1F19EC3-7322-2043-E2CE-29D042266203}"/>
              </a:ext>
            </a:extLst>
          </p:cNvPr>
          <p:cNvSpPr/>
          <p:nvPr/>
        </p:nvSpPr>
        <p:spPr>
          <a:xfrm>
            <a:off x="7475616" y="315771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758B708-B552-236E-79C9-F5243C1693FE}"/>
              </a:ext>
            </a:extLst>
          </p:cNvPr>
          <p:cNvSpPr/>
          <p:nvPr/>
        </p:nvSpPr>
        <p:spPr>
          <a:xfrm>
            <a:off x="7178671" y="310297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FEF28AA-4226-DD08-669B-C638C6DECA6F}"/>
              </a:ext>
            </a:extLst>
          </p:cNvPr>
          <p:cNvSpPr/>
          <p:nvPr/>
        </p:nvSpPr>
        <p:spPr>
          <a:xfrm>
            <a:off x="6865560" y="3024313"/>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7409E3C-2E0B-0EB6-93EB-FBB20EDD1C16}"/>
              </a:ext>
            </a:extLst>
          </p:cNvPr>
          <p:cNvSpPr/>
          <p:nvPr/>
        </p:nvSpPr>
        <p:spPr>
          <a:xfrm>
            <a:off x="6545121" y="2969637"/>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CE6BD28-CB04-D8BC-9B8B-D7CCB23BB156}"/>
              </a:ext>
            </a:extLst>
          </p:cNvPr>
          <p:cNvSpPr/>
          <p:nvPr/>
        </p:nvSpPr>
        <p:spPr>
          <a:xfrm>
            <a:off x="1710399" y="2798017"/>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36" name="Rectangle 35">
            <a:extLst>
              <a:ext uri="{FF2B5EF4-FFF2-40B4-BE49-F238E27FC236}">
                <a16:creationId xmlns:a16="http://schemas.microsoft.com/office/drawing/2014/main" id="{E340EDDA-D9D2-F521-51AB-FCD3EE46A366}"/>
              </a:ext>
            </a:extLst>
          </p:cNvPr>
          <p:cNvSpPr/>
          <p:nvPr/>
        </p:nvSpPr>
        <p:spPr>
          <a:xfrm>
            <a:off x="1710399" y="3269042"/>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a:t>
            </a:r>
          </a:p>
        </p:txBody>
      </p:sp>
      <p:sp>
        <p:nvSpPr>
          <p:cNvPr id="37" name="Rectangle 36">
            <a:extLst>
              <a:ext uri="{FF2B5EF4-FFF2-40B4-BE49-F238E27FC236}">
                <a16:creationId xmlns:a16="http://schemas.microsoft.com/office/drawing/2014/main" id="{ADFDF2B1-F671-1559-CA07-8F4894A84197}"/>
              </a:ext>
            </a:extLst>
          </p:cNvPr>
          <p:cNvSpPr/>
          <p:nvPr/>
        </p:nvSpPr>
        <p:spPr>
          <a:xfrm>
            <a:off x="1753958" y="375509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p>
        </p:txBody>
      </p:sp>
      <p:sp>
        <p:nvSpPr>
          <p:cNvPr id="38" name="Rectangle 37">
            <a:extLst>
              <a:ext uri="{FF2B5EF4-FFF2-40B4-BE49-F238E27FC236}">
                <a16:creationId xmlns:a16="http://schemas.microsoft.com/office/drawing/2014/main" id="{4B441229-DC33-D569-2C27-10F9098BFC02}"/>
              </a:ext>
            </a:extLst>
          </p:cNvPr>
          <p:cNvSpPr/>
          <p:nvPr/>
        </p:nvSpPr>
        <p:spPr>
          <a:xfrm>
            <a:off x="1764003" y="4255866"/>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4</a:t>
            </a:r>
          </a:p>
        </p:txBody>
      </p:sp>
      <p:sp>
        <p:nvSpPr>
          <p:cNvPr id="40" name="Rectangle 39">
            <a:extLst>
              <a:ext uri="{FF2B5EF4-FFF2-40B4-BE49-F238E27FC236}">
                <a16:creationId xmlns:a16="http://schemas.microsoft.com/office/drawing/2014/main" id="{3CC3EA63-BDE4-774D-3C40-AE4818C935E9}"/>
              </a:ext>
            </a:extLst>
          </p:cNvPr>
          <p:cNvSpPr/>
          <p:nvPr/>
        </p:nvSpPr>
        <p:spPr>
          <a:xfrm>
            <a:off x="7367812" y="523903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7</a:t>
            </a:r>
          </a:p>
        </p:txBody>
      </p:sp>
      <p:sp>
        <p:nvSpPr>
          <p:cNvPr id="44" name="Rectangle 43">
            <a:extLst>
              <a:ext uri="{FF2B5EF4-FFF2-40B4-BE49-F238E27FC236}">
                <a16:creationId xmlns:a16="http://schemas.microsoft.com/office/drawing/2014/main" id="{1DD4A727-48B5-859B-6778-4B56352A89C9}"/>
              </a:ext>
            </a:extLst>
          </p:cNvPr>
          <p:cNvSpPr/>
          <p:nvPr/>
        </p:nvSpPr>
        <p:spPr>
          <a:xfrm>
            <a:off x="7283827" y="1556346"/>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9</a:t>
            </a:r>
          </a:p>
        </p:txBody>
      </p:sp>
      <p:sp>
        <p:nvSpPr>
          <p:cNvPr id="45" name="Rectangle 44">
            <a:extLst>
              <a:ext uri="{FF2B5EF4-FFF2-40B4-BE49-F238E27FC236}">
                <a16:creationId xmlns:a16="http://schemas.microsoft.com/office/drawing/2014/main" id="{DF515C3D-5C14-06AA-513F-22B7B4E15148}"/>
              </a:ext>
            </a:extLst>
          </p:cNvPr>
          <p:cNvSpPr/>
          <p:nvPr/>
        </p:nvSpPr>
        <p:spPr>
          <a:xfrm>
            <a:off x="9204551" y="895635"/>
            <a:ext cx="422905" cy="1508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49" name="Rectangle 48">
            <a:extLst>
              <a:ext uri="{FF2B5EF4-FFF2-40B4-BE49-F238E27FC236}">
                <a16:creationId xmlns:a16="http://schemas.microsoft.com/office/drawing/2014/main" id="{1236A063-1F8E-9CF3-67D8-DA95828A31E3}"/>
              </a:ext>
            </a:extLst>
          </p:cNvPr>
          <p:cNvSpPr/>
          <p:nvPr/>
        </p:nvSpPr>
        <p:spPr>
          <a:xfrm>
            <a:off x="4281480" y="1806106"/>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6</a:t>
            </a:r>
          </a:p>
        </p:txBody>
      </p:sp>
      <p:sp>
        <p:nvSpPr>
          <p:cNvPr id="50" name="Rectangle 49">
            <a:extLst>
              <a:ext uri="{FF2B5EF4-FFF2-40B4-BE49-F238E27FC236}">
                <a16:creationId xmlns:a16="http://schemas.microsoft.com/office/drawing/2014/main" id="{39FAC1FF-B0CE-E5A7-A9C0-EA7135C550FF}"/>
              </a:ext>
            </a:extLst>
          </p:cNvPr>
          <p:cNvSpPr/>
          <p:nvPr/>
        </p:nvSpPr>
        <p:spPr>
          <a:xfrm>
            <a:off x="7274876" y="1984395"/>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10</a:t>
            </a:r>
          </a:p>
        </p:txBody>
      </p:sp>
      <p:sp>
        <p:nvSpPr>
          <p:cNvPr id="51" name="Rectangle 50">
            <a:extLst>
              <a:ext uri="{FF2B5EF4-FFF2-40B4-BE49-F238E27FC236}">
                <a16:creationId xmlns:a16="http://schemas.microsoft.com/office/drawing/2014/main" id="{4152962B-D54E-2D6D-79D9-293C88A3F2AA}"/>
              </a:ext>
            </a:extLst>
          </p:cNvPr>
          <p:cNvSpPr/>
          <p:nvPr/>
        </p:nvSpPr>
        <p:spPr>
          <a:xfrm>
            <a:off x="7385507" y="564917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8</a:t>
            </a:r>
          </a:p>
        </p:txBody>
      </p:sp>
      <p:sp>
        <p:nvSpPr>
          <p:cNvPr id="53" name="Oval 52">
            <a:extLst>
              <a:ext uri="{FF2B5EF4-FFF2-40B4-BE49-F238E27FC236}">
                <a16:creationId xmlns:a16="http://schemas.microsoft.com/office/drawing/2014/main" id="{32158EA4-DEAE-83B8-6087-C49B3E26ADBC}"/>
              </a:ext>
            </a:extLst>
          </p:cNvPr>
          <p:cNvSpPr/>
          <p:nvPr/>
        </p:nvSpPr>
        <p:spPr>
          <a:xfrm>
            <a:off x="1400119" y="3717827"/>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54" name="Oval 53">
            <a:extLst>
              <a:ext uri="{FF2B5EF4-FFF2-40B4-BE49-F238E27FC236}">
                <a16:creationId xmlns:a16="http://schemas.microsoft.com/office/drawing/2014/main" id="{981AA532-1929-91CB-767B-7808467130F7}"/>
              </a:ext>
            </a:extLst>
          </p:cNvPr>
          <p:cNvSpPr/>
          <p:nvPr/>
        </p:nvSpPr>
        <p:spPr>
          <a:xfrm>
            <a:off x="1397288" y="318508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55" name="Oval 54">
            <a:extLst>
              <a:ext uri="{FF2B5EF4-FFF2-40B4-BE49-F238E27FC236}">
                <a16:creationId xmlns:a16="http://schemas.microsoft.com/office/drawing/2014/main" id="{75AAB526-1D4F-1684-74A5-A29DD2FDECB0}"/>
              </a:ext>
            </a:extLst>
          </p:cNvPr>
          <p:cNvSpPr/>
          <p:nvPr/>
        </p:nvSpPr>
        <p:spPr>
          <a:xfrm>
            <a:off x="2284210" y="420202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a:t>
            </a:r>
          </a:p>
        </p:txBody>
      </p:sp>
      <p:sp>
        <p:nvSpPr>
          <p:cNvPr id="56" name="Oval 55">
            <a:extLst>
              <a:ext uri="{FF2B5EF4-FFF2-40B4-BE49-F238E27FC236}">
                <a16:creationId xmlns:a16="http://schemas.microsoft.com/office/drawing/2014/main" id="{D003559C-AFD6-4D97-64EF-85E28C94623F}"/>
              </a:ext>
            </a:extLst>
          </p:cNvPr>
          <p:cNvSpPr/>
          <p:nvPr/>
        </p:nvSpPr>
        <p:spPr>
          <a:xfrm>
            <a:off x="2267456" y="367226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57" name="Oval 56">
            <a:extLst>
              <a:ext uri="{FF2B5EF4-FFF2-40B4-BE49-F238E27FC236}">
                <a16:creationId xmlns:a16="http://schemas.microsoft.com/office/drawing/2014/main" id="{24D54790-2365-4F19-A55D-FDBC66F9FD44}"/>
              </a:ext>
            </a:extLst>
          </p:cNvPr>
          <p:cNvSpPr/>
          <p:nvPr/>
        </p:nvSpPr>
        <p:spPr>
          <a:xfrm>
            <a:off x="2284210" y="318508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58" name="Oval 57">
            <a:extLst>
              <a:ext uri="{FF2B5EF4-FFF2-40B4-BE49-F238E27FC236}">
                <a16:creationId xmlns:a16="http://schemas.microsoft.com/office/drawing/2014/main" id="{7EE5E47B-EFC0-01F6-937E-EEAB25130DD8}"/>
              </a:ext>
            </a:extLst>
          </p:cNvPr>
          <p:cNvSpPr/>
          <p:nvPr/>
        </p:nvSpPr>
        <p:spPr>
          <a:xfrm>
            <a:off x="3123986" y="499289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59" name="Oval 58">
            <a:extLst>
              <a:ext uri="{FF2B5EF4-FFF2-40B4-BE49-F238E27FC236}">
                <a16:creationId xmlns:a16="http://schemas.microsoft.com/office/drawing/2014/main" id="{630E342E-5AE3-A437-2357-07D06A0D0CE5}"/>
              </a:ext>
            </a:extLst>
          </p:cNvPr>
          <p:cNvSpPr/>
          <p:nvPr/>
        </p:nvSpPr>
        <p:spPr>
          <a:xfrm>
            <a:off x="4906995" y="2837420"/>
            <a:ext cx="257826"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0" name="Oval 59">
            <a:extLst>
              <a:ext uri="{FF2B5EF4-FFF2-40B4-BE49-F238E27FC236}">
                <a16:creationId xmlns:a16="http://schemas.microsoft.com/office/drawing/2014/main" id="{CF21FBD1-52A2-F1D3-6BC9-E8F2DC499C4F}"/>
              </a:ext>
            </a:extLst>
          </p:cNvPr>
          <p:cNvSpPr/>
          <p:nvPr/>
        </p:nvSpPr>
        <p:spPr>
          <a:xfrm>
            <a:off x="4983280" y="472977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3" name="Oval 62">
            <a:extLst>
              <a:ext uri="{FF2B5EF4-FFF2-40B4-BE49-F238E27FC236}">
                <a16:creationId xmlns:a16="http://schemas.microsoft.com/office/drawing/2014/main" id="{ED83EFC9-0B91-443E-E489-96EF94224226}"/>
              </a:ext>
            </a:extLst>
          </p:cNvPr>
          <p:cNvSpPr/>
          <p:nvPr/>
        </p:nvSpPr>
        <p:spPr>
          <a:xfrm>
            <a:off x="5243938" y="514265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4" name="Oval 63">
            <a:extLst>
              <a:ext uri="{FF2B5EF4-FFF2-40B4-BE49-F238E27FC236}">
                <a16:creationId xmlns:a16="http://schemas.microsoft.com/office/drawing/2014/main" id="{CB9821E6-2984-BA42-A687-1B1F608B007B}"/>
              </a:ext>
            </a:extLst>
          </p:cNvPr>
          <p:cNvSpPr/>
          <p:nvPr/>
        </p:nvSpPr>
        <p:spPr>
          <a:xfrm>
            <a:off x="5308051" y="455702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5" name="Oval 64">
            <a:extLst>
              <a:ext uri="{FF2B5EF4-FFF2-40B4-BE49-F238E27FC236}">
                <a16:creationId xmlns:a16="http://schemas.microsoft.com/office/drawing/2014/main" id="{CD66FAC4-DBA6-646A-CCE8-592B95AE81C6}"/>
              </a:ext>
            </a:extLst>
          </p:cNvPr>
          <p:cNvSpPr/>
          <p:nvPr/>
        </p:nvSpPr>
        <p:spPr>
          <a:xfrm>
            <a:off x="5572912" y="4980484"/>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8" name="Oval 67">
            <a:extLst>
              <a:ext uri="{FF2B5EF4-FFF2-40B4-BE49-F238E27FC236}">
                <a16:creationId xmlns:a16="http://schemas.microsoft.com/office/drawing/2014/main" id="{264FC690-D6F5-D627-E7BE-4401D18F28BC}"/>
              </a:ext>
            </a:extLst>
          </p:cNvPr>
          <p:cNvSpPr/>
          <p:nvPr/>
        </p:nvSpPr>
        <p:spPr>
          <a:xfrm>
            <a:off x="5459126" y="3602458"/>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9" name="TextBox 68">
            <a:extLst>
              <a:ext uri="{FF2B5EF4-FFF2-40B4-BE49-F238E27FC236}">
                <a16:creationId xmlns:a16="http://schemas.microsoft.com/office/drawing/2014/main" id="{EC1D4AD7-AF2A-BC7D-9C61-3DFE0721E864}"/>
              </a:ext>
            </a:extLst>
          </p:cNvPr>
          <p:cNvSpPr txBox="1"/>
          <p:nvPr/>
        </p:nvSpPr>
        <p:spPr>
          <a:xfrm>
            <a:off x="4874322" y="2825971"/>
            <a:ext cx="341760" cy="276999"/>
          </a:xfrm>
          <a:prstGeom prst="rect">
            <a:avLst/>
          </a:prstGeom>
          <a:noFill/>
        </p:spPr>
        <p:txBody>
          <a:bodyPr wrap="none" rtlCol="0">
            <a:spAutoFit/>
          </a:bodyPr>
          <a:lstStyle/>
          <a:p>
            <a:r>
              <a:rPr lang="en-US" sz="1200" dirty="0">
                <a:solidFill>
                  <a:schemeClr val="bg1"/>
                </a:solidFill>
              </a:rPr>
              <a:t>13</a:t>
            </a:r>
          </a:p>
        </p:txBody>
      </p:sp>
      <p:sp>
        <p:nvSpPr>
          <p:cNvPr id="71" name="TextBox 70">
            <a:extLst>
              <a:ext uri="{FF2B5EF4-FFF2-40B4-BE49-F238E27FC236}">
                <a16:creationId xmlns:a16="http://schemas.microsoft.com/office/drawing/2014/main" id="{05405576-D0BD-F4E5-4D24-8B01DAEC18F5}"/>
              </a:ext>
            </a:extLst>
          </p:cNvPr>
          <p:cNvSpPr txBox="1"/>
          <p:nvPr/>
        </p:nvSpPr>
        <p:spPr>
          <a:xfrm>
            <a:off x="4945751" y="4712021"/>
            <a:ext cx="341760" cy="276999"/>
          </a:xfrm>
          <a:prstGeom prst="rect">
            <a:avLst/>
          </a:prstGeom>
          <a:noFill/>
        </p:spPr>
        <p:txBody>
          <a:bodyPr wrap="none" rtlCol="0">
            <a:spAutoFit/>
          </a:bodyPr>
          <a:lstStyle/>
          <a:p>
            <a:r>
              <a:rPr lang="en-US" sz="1200" dirty="0">
                <a:solidFill>
                  <a:schemeClr val="bg1"/>
                </a:solidFill>
              </a:rPr>
              <a:t>10</a:t>
            </a:r>
          </a:p>
        </p:txBody>
      </p:sp>
      <p:sp>
        <p:nvSpPr>
          <p:cNvPr id="72" name="TextBox 71">
            <a:extLst>
              <a:ext uri="{FF2B5EF4-FFF2-40B4-BE49-F238E27FC236}">
                <a16:creationId xmlns:a16="http://schemas.microsoft.com/office/drawing/2014/main" id="{A401FBA7-F530-5EB2-6F71-76DEF3F987D1}"/>
              </a:ext>
            </a:extLst>
          </p:cNvPr>
          <p:cNvSpPr txBox="1"/>
          <p:nvPr/>
        </p:nvSpPr>
        <p:spPr>
          <a:xfrm>
            <a:off x="5083689" y="3581943"/>
            <a:ext cx="341760" cy="276999"/>
          </a:xfrm>
          <a:prstGeom prst="rect">
            <a:avLst/>
          </a:prstGeom>
          <a:noFill/>
        </p:spPr>
        <p:txBody>
          <a:bodyPr wrap="none" rtlCol="0">
            <a:spAutoFit/>
          </a:bodyPr>
          <a:lstStyle/>
          <a:p>
            <a:r>
              <a:rPr lang="en-US" sz="1200" dirty="0">
                <a:solidFill>
                  <a:schemeClr val="bg1"/>
                </a:solidFill>
              </a:rPr>
              <a:t>11</a:t>
            </a:r>
          </a:p>
        </p:txBody>
      </p:sp>
      <p:sp>
        <p:nvSpPr>
          <p:cNvPr id="73" name="TextBox 72">
            <a:extLst>
              <a:ext uri="{FF2B5EF4-FFF2-40B4-BE49-F238E27FC236}">
                <a16:creationId xmlns:a16="http://schemas.microsoft.com/office/drawing/2014/main" id="{81235FBD-10CA-7ED1-DB11-586B0EBE133C}"/>
              </a:ext>
            </a:extLst>
          </p:cNvPr>
          <p:cNvSpPr txBox="1"/>
          <p:nvPr/>
        </p:nvSpPr>
        <p:spPr>
          <a:xfrm>
            <a:off x="5428811" y="3593235"/>
            <a:ext cx="341760" cy="276999"/>
          </a:xfrm>
          <a:prstGeom prst="rect">
            <a:avLst/>
          </a:prstGeom>
          <a:noFill/>
        </p:spPr>
        <p:txBody>
          <a:bodyPr wrap="none" rtlCol="0">
            <a:spAutoFit/>
          </a:bodyPr>
          <a:lstStyle/>
          <a:p>
            <a:r>
              <a:rPr lang="en-US" sz="1200" dirty="0">
                <a:solidFill>
                  <a:schemeClr val="bg1"/>
                </a:solidFill>
              </a:rPr>
              <a:t>12</a:t>
            </a:r>
          </a:p>
        </p:txBody>
      </p:sp>
      <p:sp>
        <p:nvSpPr>
          <p:cNvPr id="75" name="Oval 74">
            <a:extLst>
              <a:ext uri="{FF2B5EF4-FFF2-40B4-BE49-F238E27FC236}">
                <a16:creationId xmlns:a16="http://schemas.microsoft.com/office/drawing/2014/main" id="{22ED99DF-0F2D-3591-56AB-95311F11258F}"/>
              </a:ext>
            </a:extLst>
          </p:cNvPr>
          <p:cNvSpPr/>
          <p:nvPr/>
        </p:nvSpPr>
        <p:spPr>
          <a:xfrm>
            <a:off x="5611241" y="2819604"/>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743F0BE-04F5-436E-0EC9-7EE215051FBC}"/>
              </a:ext>
            </a:extLst>
          </p:cNvPr>
          <p:cNvSpPr/>
          <p:nvPr/>
        </p:nvSpPr>
        <p:spPr>
          <a:xfrm>
            <a:off x="5831139" y="253509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2B2ACAB-5B70-4017-E7B9-49C3405033C9}"/>
              </a:ext>
            </a:extLst>
          </p:cNvPr>
          <p:cNvSpPr/>
          <p:nvPr/>
        </p:nvSpPr>
        <p:spPr>
          <a:xfrm>
            <a:off x="5996923" y="2277218"/>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F13C896-B5D3-2E81-B53A-83670C37B76D}"/>
              </a:ext>
            </a:extLst>
          </p:cNvPr>
          <p:cNvSpPr/>
          <p:nvPr/>
        </p:nvSpPr>
        <p:spPr>
          <a:xfrm>
            <a:off x="6162707" y="2012529"/>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8E1B4D8D-5195-2441-631C-95F44B7AFF03}"/>
              </a:ext>
            </a:extLst>
          </p:cNvPr>
          <p:cNvSpPr txBox="1"/>
          <p:nvPr/>
        </p:nvSpPr>
        <p:spPr>
          <a:xfrm>
            <a:off x="5963263" y="2263197"/>
            <a:ext cx="341760" cy="276999"/>
          </a:xfrm>
          <a:prstGeom prst="rect">
            <a:avLst/>
          </a:prstGeom>
          <a:noFill/>
        </p:spPr>
        <p:txBody>
          <a:bodyPr wrap="none" rtlCol="0">
            <a:spAutoFit/>
          </a:bodyPr>
          <a:lstStyle/>
          <a:p>
            <a:r>
              <a:rPr lang="en-US" sz="1200" dirty="0">
                <a:solidFill>
                  <a:schemeClr val="bg1"/>
                </a:solidFill>
              </a:rPr>
              <a:t>16</a:t>
            </a:r>
          </a:p>
        </p:txBody>
      </p:sp>
      <p:sp>
        <p:nvSpPr>
          <p:cNvPr id="80" name="TextBox 79">
            <a:extLst>
              <a:ext uri="{FF2B5EF4-FFF2-40B4-BE49-F238E27FC236}">
                <a16:creationId xmlns:a16="http://schemas.microsoft.com/office/drawing/2014/main" id="{854AC24B-9229-1AA2-4A5C-74CE0FE52A41}"/>
              </a:ext>
            </a:extLst>
          </p:cNvPr>
          <p:cNvSpPr txBox="1"/>
          <p:nvPr/>
        </p:nvSpPr>
        <p:spPr>
          <a:xfrm>
            <a:off x="6134143" y="2012829"/>
            <a:ext cx="341760" cy="276999"/>
          </a:xfrm>
          <a:prstGeom prst="rect">
            <a:avLst/>
          </a:prstGeom>
          <a:noFill/>
        </p:spPr>
        <p:txBody>
          <a:bodyPr wrap="none" rtlCol="0">
            <a:spAutoFit/>
          </a:bodyPr>
          <a:lstStyle/>
          <a:p>
            <a:r>
              <a:rPr lang="en-US" sz="1200" dirty="0">
                <a:solidFill>
                  <a:schemeClr val="bg1"/>
                </a:solidFill>
              </a:rPr>
              <a:t>17</a:t>
            </a:r>
          </a:p>
        </p:txBody>
      </p:sp>
      <p:sp>
        <p:nvSpPr>
          <p:cNvPr id="81" name="TextBox 80">
            <a:extLst>
              <a:ext uri="{FF2B5EF4-FFF2-40B4-BE49-F238E27FC236}">
                <a16:creationId xmlns:a16="http://schemas.microsoft.com/office/drawing/2014/main" id="{75C4A329-B929-C157-6B1C-FA3CC5B21C67}"/>
              </a:ext>
            </a:extLst>
          </p:cNvPr>
          <p:cNvSpPr txBox="1"/>
          <p:nvPr/>
        </p:nvSpPr>
        <p:spPr>
          <a:xfrm>
            <a:off x="6498394" y="2965197"/>
            <a:ext cx="341760" cy="276999"/>
          </a:xfrm>
          <a:prstGeom prst="rect">
            <a:avLst/>
          </a:prstGeom>
          <a:noFill/>
        </p:spPr>
        <p:txBody>
          <a:bodyPr wrap="none" rtlCol="0">
            <a:spAutoFit/>
          </a:bodyPr>
          <a:lstStyle/>
          <a:p>
            <a:r>
              <a:rPr lang="en-US" sz="1200" dirty="0">
                <a:solidFill>
                  <a:schemeClr val="bg1"/>
                </a:solidFill>
              </a:rPr>
              <a:t>18</a:t>
            </a:r>
          </a:p>
        </p:txBody>
      </p:sp>
      <p:sp>
        <p:nvSpPr>
          <p:cNvPr id="74" name="TextBox 73">
            <a:extLst>
              <a:ext uri="{FF2B5EF4-FFF2-40B4-BE49-F238E27FC236}">
                <a16:creationId xmlns:a16="http://schemas.microsoft.com/office/drawing/2014/main" id="{3B499D34-AC33-54FF-4ED6-EFF2761404B4}"/>
              </a:ext>
            </a:extLst>
          </p:cNvPr>
          <p:cNvSpPr txBox="1"/>
          <p:nvPr/>
        </p:nvSpPr>
        <p:spPr>
          <a:xfrm>
            <a:off x="5784814" y="2532379"/>
            <a:ext cx="341760" cy="276999"/>
          </a:xfrm>
          <a:prstGeom prst="rect">
            <a:avLst/>
          </a:prstGeom>
          <a:noFill/>
        </p:spPr>
        <p:txBody>
          <a:bodyPr wrap="none" rtlCol="0">
            <a:spAutoFit/>
          </a:bodyPr>
          <a:lstStyle/>
          <a:p>
            <a:r>
              <a:rPr lang="en-US" sz="1200" dirty="0">
                <a:solidFill>
                  <a:schemeClr val="bg1"/>
                </a:solidFill>
              </a:rPr>
              <a:t>15</a:t>
            </a:r>
          </a:p>
        </p:txBody>
      </p:sp>
      <p:sp>
        <p:nvSpPr>
          <p:cNvPr id="82" name="TextBox 81">
            <a:extLst>
              <a:ext uri="{FF2B5EF4-FFF2-40B4-BE49-F238E27FC236}">
                <a16:creationId xmlns:a16="http://schemas.microsoft.com/office/drawing/2014/main" id="{6BC9EB26-29BD-019A-AD05-0B3660C2AE75}"/>
              </a:ext>
            </a:extLst>
          </p:cNvPr>
          <p:cNvSpPr txBox="1"/>
          <p:nvPr/>
        </p:nvSpPr>
        <p:spPr>
          <a:xfrm>
            <a:off x="6827034" y="3011618"/>
            <a:ext cx="341760" cy="276999"/>
          </a:xfrm>
          <a:prstGeom prst="rect">
            <a:avLst/>
          </a:prstGeom>
          <a:noFill/>
        </p:spPr>
        <p:txBody>
          <a:bodyPr wrap="none" rtlCol="0">
            <a:spAutoFit/>
          </a:bodyPr>
          <a:lstStyle/>
          <a:p>
            <a:r>
              <a:rPr lang="en-US" sz="1200" dirty="0">
                <a:solidFill>
                  <a:schemeClr val="bg1"/>
                </a:solidFill>
              </a:rPr>
              <a:t>19</a:t>
            </a:r>
          </a:p>
        </p:txBody>
      </p:sp>
      <p:sp>
        <p:nvSpPr>
          <p:cNvPr id="83" name="TextBox 82">
            <a:extLst>
              <a:ext uri="{FF2B5EF4-FFF2-40B4-BE49-F238E27FC236}">
                <a16:creationId xmlns:a16="http://schemas.microsoft.com/office/drawing/2014/main" id="{4C191C96-E1D7-8089-D48B-1D66029133AA}"/>
              </a:ext>
            </a:extLst>
          </p:cNvPr>
          <p:cNvSpPr txBox="1"/>
          <p:nvPr/>
        </p:nvSpPr>
        <p:spPr>
          <a:xfrm>
            <a:off x="7163502" y="3086322"/>
            <a:ext cx="341760" cy="276999"/>
          </a:xfrm>
          <a:prstGeom prst="rect">
            <a:avLst/>
          </a:prstGeom>
          <a:noFill/>
        </p:spPr>
        <p:txBody>
          <a:bodyPr wrap="none" rtlCol="0">
            <a:spAutoFit/>
          </a:bodyPr>
          <a:lstStyle/>
          <a:p>
            <a:r>
              <a:rPr lang="en-US" sz="1200" dirty="0">
                <a:solidFill>
                  <a:schemeClr val="bg1"/>
                </a:solidFill>
              </a:rPr>
              <a:t>20</a:t>
            </a:r>
          </a:p>
        </p:txBody>
      </p:sp>
      <p:sp>
        <p:nvSpPr>
          <p:cNvPr id="84" name="TextBox 83">
            <a:extLst>
              <a:ext uri="{FF2B5EF4-FFF2-40B4-BE49-F238E27FC236}">
                <a16:creationId xmlns:a16="http://schemas.microsoft.com/office/drawing/2014/main" id="{CB51C70D-D90B-4D6F-EFDC-1D396B8CBCFB}"/>
              </a:ext>
            </a:extLst>
          </p:cNvPr>
          <p:cNvSpPr txBox="1"/>
          <p:nvPr/>
        </p:nvSpPr>
        <p:spPr>
          <a:xfrm>
            <a:off x="7432363" y="3133243"/>
            <a:ext cx="341760" cy="276999"/>
          </a:xfrm>
          <a:prstGeom prst="rect">
            <a:avLst/>
          </a:prstGeom>
          <a:noFill/>
        </p:spPr>
        <p:txBody>
          <a:bodyPr wrap="none" rtlCol="0">
            <a:spAutoFit/>
          </a:bodyPr>
          <a:lstStyle/>
          <a:p>
            <a:r>
              <a:rPr lang="en-US" sz="1200" dirty="0">
                <a:solidFill>
                  <a:schemeClr val="bg1"/>
                </a:solidFill>
              </a:rPr>
              <a:t>21</a:t>
            </a:r>
          </a:p>
        </p:txBody>
      </p:sp>
      <p:sp>
        <p:nvSpPr>
          <p:cNvPr id="87" name="Oval 86">
            <a:extLst>
              <a:ext uri="{FF2B5EF4-FFF2-40B4-BE49-F238E27FC236}">
                <a16:creationId xmlns:a16="http://schemas.microsoft.com/office/drawing/2014/main" id="{190C7D33-A37C-6710-E36B-2A1536231670}"/>
              </a:ext>
            </a:extLst>
          </p:cNvPr>
          <p:cNvSpPr/>
          <p:nvPr/>
        </p:nvSpPr>
        <p:spPr>
          <a:xfrm>
            <a:off x="6480230" y="357663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561082DB-E3B4-7439-E298-DB511E666F91}"/>
              </a:ext>
            </a:extLst>
          </p:cNvPr>
          <p:cNvSpPr txBox="1"/>
          <p:nvPr/>
        </p:nvSpPr>
        <p:spPr>
          <a:xfrm>
            <a:off x="6453845" y="3553812"/>
            <a:ext cx="341760" cy="276999"/>
          </a:xfrm>
          <a:prstGeom prst="rect">
            <a:avLst/>
          </a:prstGeom>
          <a:noFill/>
        </p:spPr>
        <p:txBody>
          <a:bodyPr wrap="none" rtlCol="0">
            <a:spAutoFit/>
          </a:bodyPr>
          <a:lstStyle/>
          <a:p>
            <a:r>
              <a:rPr lang="en-US" sz="1200" dirty="0">
                <a:solidFill>
                  <a:schemeClr val="bg1"/>
                </a:solidFill>
              </a:rPr>
              <a:t>25</a:t>
            </a:r>
          </a:p>
        </p:txBody>
      </p:sp>
      <p:sp>
        <p:nvSpPr>
          <p:cNvPr id="88" name="TextBox 87">
            <a:extLst>
              <a:ext uri="{FF2B5EF4-FFF2-40B4-BE49-F238E27FC236}">
                <a16:creationId xmlns:a16="http://schemas.microsoft.com/office/drawing/2014/main" id="{A1640A94-70BD-3244-B628-24269BC5B911}"/>
              </a:ext>
            </a:extLst>
          </p:cNvPr>
          <p:cNvSpPr txBox="1"/>
          <p:nvPr/>
        </p:nvSpPr>
        <p:spPr>
          <a:xfrm>
            <a:off x="6778450" y="3558316"/>
            <a:ext cx="341760" cy="276999"/>
          </a:xfrm>
          <a:prstGeom prst="rect">
            <a:avLst/>
          </a:prstGeom>
          <a:noFill/>
        </p:spPr>
        <p:txBody>
          <a:bodyPr wrap="none" rtlCol="0">
            <a:spAutoFit/>
          </a:bodyPr>
          <a:lstStyle/>
          <a:p>
            <a:r>
              <a:rPr lang="en-US" sz="1200" dirty="0">
                <a:solidFill>
                  <a:schemeClr val="bg1"/>
                </a:solidFill>
              </a:rPr>
              <a:t>24</a:t>
            </a:r>
          </a:p>
        </p:txBody>
      </p:sp>
      <p:sp>
        <p:nvSpPr>
          <p:cNvPr id="89" name="TextBox 88">
            <a:extLst>
              <a:ext uri="{FF2B5EF4-FFF2-40B4-BE49-F238E27FC236}">
                <a16:creationId xmlns:a16="http://schemas.microsoft.com/office/drawing/2014/main" id="{3244592E-C118-C21E-A87F-B8CB0AE08849}"/>
              </a:ext>
            </a:extLst>
          </p:cNvPr>
          <p:cNvSpPr txBox="1"/>
          <p:nvPr/>
        </p:nvSpPr>
        <p:spPr>
          <a:xfrm>
            <a:off x="7082197" y="3561434"/>
            <a:ext cx="341760" cy="276999"/>
          </a:xfrm>
          <a:prstGeom prst="rect">
            <a:avLst/>
          </a:prstGeom>
          <a:noFill/>
        </p:spPr>
        <p:txBody>
          <a:bodyPr wrap="none" rtlCol="0">
            <a:spAutoFit/>
          </a:bodyPr>
          <a:lstStyle/>
          <a:p>
            <a:r>
              <a:rPr lang="en-US" sz="1200" dirty="0">
                <a:solidFill>
                  <a:schemeClr val="bg1"/>
                </a:solidFill>
              </a:rPr>
              <a:t>23</a:t>
            </a:r>
          </a:p>
        </p:txBody>
      </p:sp>
      <p:sp>
        <p:nvSpPr>
          <p:cNvPr id="90" name="TextBox 89">
            <a:extLst>
              <a:ext uri="{FF2B5EF4-FFF2-40B4-BE49-F238E27FC236}">
                <a16:creationId xmlns:a16="http://schemas.microsoft.com/office/drawing/2014/main" id="{64B1D80D-E21B-AEC2-6A37-277BDF937027}"/>
              </a:ext>
            </a:extLst>
          </p:cNvPr>
          <p:cNvSpPr txBox="1"/>
          <p:nvPr/>
        </p:nvSpPr>
        <p:spPr>
          <a:xfrm>
            <a:off x="7408384" y="3553813"/>
            <a:ext cx="341760" cy="276999"/>
          </a:xfrm>
          <a:prstGeom prst="rect">
            <a:avLst/>
          </a:prstGeom>
          <a:noFill/>
        </p:spPr>
        <p:txBody>
          <a:bodyPr wrap="none" rtlCol="0">
            <a:spAutoFit/>
          </a:bodyPr>
          <a:lstStyle/>
          <a:p>
            <a:r>
              <a:rPr lang="en-US" sz="1200" dirty="0">
                <a:solidFill>
                  <a:schemeClr val="bg1"/>
                </a:solidFill>
              </a:rPr>
              <a:t>22</a:t>
            </a:r>
          </a:p>
        </p:txBody>
      </p:sp>
      <p:sp>
        <p:nvSpPr>
          <p:cNvPr id="92" name="TextBox 91">
            <a:extLst>
              <a:ext uri="{FF2B5EF4-FFF2-40B4-BE49-F238E27FC236}">
                <a16:creationId xmlns:a16="http://schemas.microsoft.com/office/drawing/2014/main" id="{5022CB80-8157-8811-E1FF-39CD7C79AA50}"/>
              </a:ext>
            </a:extLst>
          </p:cNvPr>
          <p:cNvSpPr txBox="1"/>
          <p:nvPr/>
        </p:nvSpPr>
        <p:spPr>
          <a:xfrm>
            <a:off x="6880653" y="4038243"/>
            <a:ext cx="341760" cy="276999"/>
          </a:xfrm>
          <a:prstGeom prst="rect">
            <a:avLst/>
          </a:prstGeom>
          <a:noFill/>
        </p:spPr>
        <p:txBody>
          <a:bodyPr wrap="none" rtlCol="0">
            <a:spAutoFit/>
          </a:bodyPr>
          <a:lstStyle/>
          <a:p>
            <a:r>
              <a:rPr lang="en-US" sz="1200" dirty="0">
                <a:solidFill>
                  <a:schemeClr val="bg1"/>
                </a:solidFill>
              </a:rPr>
              <a:t>27</a:t>
            </a:r>
          </a:p>
        </p:txBody>
      </p:sp>
      <p:sp>
        <p:nvSpPr>
          <p:cNvPr id="93" name="TextBox 92">
            <a:extLst>
              <a:ext uri="{FF2B5EF4-FFF2-40B4-BE49-F238E27FC236}">
                <a16:creationId xmlns:a16="http://schemas.microsoft.com/office/drawing/2014/main" id="{A7768039-8907-251B-C793-F2090BB79700}"/>
              </a:ext>
            </a:extLst>
          </p:cNvPr>
          <p:cNvSpPr txBox="1"/>
          <p:nvPr/>
        </p:nvSpPr>
        <p:spPr>
          <a:xfrm>
            <a:off x="7208805" y="3976381"/>
            <a:ext cx="341760" cy="276999"/>
          </a:xfrm>
          <a:prstGeom prst="rect">
            <a:avLst/>
          </a:prstGeom>
          <a:noFill/>
        </p:spPr>
        <p:txBody>
          <a:bodyPr wrap="none" rtlCol="0">
            <a:spAutoFit/>
          </a:bodyPr>
          <a:lstStyle/>
          <a:p>
            <a:r>
              <a:rPr lang="en-US" sz="1200" dirty="0">
                <a:solidFill>
                  <a:schemeClr val="bg1"/>
                </a:solidFill>
              </a:rPr>
              <a:t>28</a:t>
            </a:r>
          </a:p>
        </p:txBody>
      </p:sp>
      <p:sp>
        <p:nvSpPr>
          <p:cNvPr id="94" name="TextBox 93">
            <a:extLst>
              <a:ext uri="{FF2B5EF4-FFF2-40B4-BE49-F238E27FC236}">
                <a16:creationId xmlns:a16="http://schemas.microsoft.com/office/drawing/2014/main" id="{FA586126-97C9-605E-BD32-A9C4DC675284}"/>
              </a:ext>
            </a:extLst>
          </p:cNvPr>
          <p:cNvSpPr txBox="1"/>
          <p:nvPr/>
        </p:nvSpPr>
        <p:spPr>
          <a:xfrm>
            <a:off x="7524984" y="3887274"/>
            <a:ext cx="341760" cy="276999"/>
          </a:xfrm>
          <a:prstGeom prst="rect">
            <a:avLst/>
          </a:prstGeom>
          <a:noFill/>
        </p:spPr>
        <p:txBody>
          <a:bodyPr wrap="none" rtlCol="0">
            <a:spAutoFit/>
          </a:bodyPr>
          <a:lstStyle/>
          <a:p>
            <a:r>
              <a:rPr lang="en-US" sz="1200" dirty="0">
                <a:solidFill>
                  <a:schemeClr val="bg1"/>
                </a:solidFill>
              </a:rPr>
              <a:t>29</a:t>
            </a:r>
          </a:p>
        </p:txBody>
      </p:sp>
      <p:sp>
        <p:nvSpPr>
          <p:cNvPr id="95" name="Rectangle 94">
            <a:extLst>
              <a:ext uri="{FF2B5EF4-FFF2-40B4-BE49-F238E27FC236}">
                <a16:creationId xmlns:a16="http://schemas.microsoft.com/office/drawing/2014/main" id="{067C012D-1E2A-FB15-18AE-39C6002D67A1}"/>
              </a:ext>
            </a:extLst>
          </p:cNvPr>
          <p:cNvSpPr/>
          <p:nvPr/>
        </p:nvSpPr>
        <p:spPr>
          <a:xfrm>
            <a:off x="1638480" y="563419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5</a:t>
            </a:r>
          </a:p>
        </p:txBody>
      </p:sp>
      <p:sp>
        <p:nvSpPr>
          <p:cNvPr id="96" name="Rectangle 95">
            <a:extLst>
              <a:ext uri="{FF2B5EF4-FFF2-40B4-BE49-F238E27FC236}">
                <a16:creationId xmlns:a16="http://schemas.microsoft.com/office/drawing/2014/main" id="{DDE6D670-7941-7959-ABB4-729A60434E3D}"/>
              </a:ext>
            </a:extLst>
          </p:cNvPr>
          <p:cNvSpPr/>
          <p:nvPr/>
        </p:nvSpPr>
        <p:spPr>
          <a:xfrm>
            <a:off x="9264264" y="5886933"/>
            <a:ext cx="422905" cy="1508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a:t>
            </a:r>
          </a:p>
        </p:txBody>
      </p:sp>
      <p:sp>
        <p:nvSpPr>
          <p:cNvPr id="97" name="Rectangle 96">
            <a:extLst>
              <a:ext uri="{FF2B5EF4-FFF2-40B4-BE49-F238E27FC236}">
                <a16:creationId xmlns:a16="http://schemas.microsoft.com/office/drawing/2014/main" id="{99B8CB4E-7718-6112-8BF6-987CBB6EB1E3}"/>
              </a:ext>
            </a:extLst>
          </p:cNvPr>
          <p:cNvSpPr/>
          <p:nvPr/>
        </p:nvSpPr>
        <p:spPr>
          <a:xfrm>
            <a:off x="9852972" y="4788322"/>
            <a:ext cx="422905" cy="152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p>
        </p:txBody>
      </p:sp>
      <p:sp>
        <p:nvSpPr>
          <p:cNvPr id="99" name="Rectangle 98">
            <a:extLst>
              <a:ext uri="{FF2B5EF4-FFF2-40B4-BE49-F238E27FC236}">
                <a16:creationId xmlns:a16="http://schemas.microsoft.com/office/drawing/2014/main" id="{90AAB803-1D6D-8F86-52F6-9EECCA9617CF}"/>
              </a:ext>
            </a:extLst>
          </p:cNvPr>
          <p:cNvSpPr/>
          <p:nvPr/>
        </p:nvSpPr>
        <p:spPr>
          <a:xfrm>
            <a:off x="2775572" y="4968667"/>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101" name="Rectangle 100">
            <a:extLst>
              <a:ext uri="{FF2B5EF4-FFF2-40B4-BE49-F238E27FC236}">
                <a16:creationId xmlns:a16="http://schemas.microsoft.com/office/drawing/2014/main" id="{E6B2DE0F-4F24-9B9A-E183-361FF6959C4D}"/>
              </a:ext>
            </a:extLst>
          </p:cNvPr>
          <p:cNvSpPr/>
          <p:nvPr/>
        </p:nvSpPr>
        <p:spPr>
          <a:xfrm>
            <a:off x="4743222" y="3603467"/>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102" name="Rectangle 101">
            <a:extLst>
              <a:ext uri="{FF2B5EF4-FFF2-40B4-BE49-F238E27FC236}">
                <a16:creationId xmlns:a16="http://schemas.microsoft.com/office/drawing/2014/main" id="{A48A90BC-0C6D-B799-0F6A-C2E9318753E2}"/>
              </a:ext>
            </a:extLst>
          </p:cNvPr>
          <p:cNvSpPr/>
          <p:nvPr/>
        </p:nvSpPr>
        <p:spPr>
          <a:xfrm rot="18449743">
            <a:off x="5336898" y="2601702"/>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03" name="Rectangle 102">
            <a:extLst>
              <a:ext uri="{FF2B5EF4-FFF2-40B4-BE49-F238E27FC236}">
                <a16:creationId xmlns:a16="http://schemas.microsoft.com/office/drawing/2014/main" id="{20297F6C-90AD-2074-2294-ACD64D1562FC}"/>
              </a:ext>
            </a:extLst>
          </p:cNvPr>
          <p:cNvSpPr/>
          <p:nvPr/>
        </p:nvSpPr>
        <p:spPr>
          <a:xfrm rot="18373748">
            <a:off x="5546480" y="2326673"/>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04" name="Rectangle 103">
            <a:extLst>
              <a:ext uri="{FF2B5EF4-FFF2-40B4-BE49-F238E27FC236}">
                <a16:creationId xmlns:a16="http://schemas.microsoft.com/office/drawing/2014/main" id="{8E51220C-9BD4-EB4A-3680-927547270083}"/>
              </a:ext>
            </a:extLst>
          </p:cNvPr>
          <p:cNvSpPr/>
          <p:nvPr/>
        </p:nvSpPr>
        <p:spPr>
          <a:xfrm rot="18373748">
            <a:off x="5737290" y="2043991"/>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105" name="Rectangle 104">
            <a:extLst>
              <a:ext uri="{FF2B5EF4-FFF2-40B4-BE49-F238E27FC236}">
                <a16:creationId xmlns:a16="http://schemas.microsoft.com/office/drawing/2014/main" id="{E480348F-A4E3-5156-71A8-956089C38076}"/>
              </a:ext>
            </a:extLst>
          </p:cNvPr>
          <p:cNvSpPr/>
          <p:nvPr/>
        </p:nvSpPr>
        <p:spPr>
          <a:xfrm rot="18373748">
            <a:off x="5960866" y="1774809"/>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106" name="Rectangle 105">
            <a:extLst>
              <a:ext uri="{FF2B5EF4-FFF2-40B4-BE49-F238E27FC236}">
                <a16:creationId xmlns:a16="http://schemas.microsoft.com/office/drawing/2014/main" id="{2A586FB8-E7E0-8EB6-F9C2-28EAE459B927}"/>
              </a:ext>
            </a:extLst>
          </p:cNvPr>
          <p:cNvSpPr/>
          <p:nvPr/>
        </p:nvSpPr>
        <p:spPr>
          <a:xfrm rot="1547777">
            <a:off x="3908467" y="2427612"/>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07" name="Rectangle 106">
            <a:extLst>
              <a:ext uri="{FF2B5EF4-FFF2-40B4-BE49-F238E27FC236}">
                <a16:creationId xmlns:a16="http://schemas.microsoft.com/office/drawing/2014/main" id="{79BFB7F9-6A02-43E4-EAC8-07A57953A973}"/>
              </a:ext>
            </a:extLst>
          </p:cNvPr>
          <p:cNvSpPr/>
          <p:nvPr/>
        </p:nvSpPr>
        <p:spPr>
          <a:xfrm rot="1547777">
            <a:off x="7381771" y="2354792"/>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08" name="Rectangle 107">
            <a:extLst>
              <a:ext uri="{FF2B5EF4-FFF2-40B4-BE49-F238E27FC236}">
                <a16:creationId xmlns:a16="http://schemas.microsoft.com/office/drawing/2014/main" id="{AA67168E-3400-1C08-210B-BF5923DBAE8D}"/>
              </a:ext>
            </a:extLst>
          </p:cNvPr>
          <p:cNvSpPr/>
          <p:nvPr/>
        </p:nvSpPr>
        <p:spPr>
          <a:xfrm rot="19500505">
            <a:off x="7520796" y="4710856"/>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110" name="Oval 109">
            <a:extLst>
              <a:ext uri="{FF2B5EF4-FFF2-40B4-BE49-F238E27FC236}">
                <a16:creationId xmlns:a16="http://schemas.microsoft.com/office/drawing/2014/main" id="{BD865F69-5F8C-2CA1-7508-328A010AF5BB}"/>
              </a:ext>
            </a:extLst>
          </p:cNvPr>
          <p:cNvSpPr/>
          <p:nvPr/>
        </p:nvSpPr>
        <p:spPr>
          <a:xfrm rot="14606688">
            <a:off x="8603574" y="2964469"/>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1" name="Oval 110">
            <a:extLst>
              <a:ext uri="{FF2B5EF4-FFF2-40B4-BE49-F238E27FC236}">
                <a16:creationId xmlns:a16="http://schemas.microsoft.com/office/drawing/2014/main" id="{FE99F35C-8402-4419-977E-F5675C10FA52}"/>
              </a:ext>
            </a:extLst>
          </p:cNvPr>
          <p:cNvSpPr/>
          <p:nvPr/>
        </p:nvSpPr>
        <p:spPr>
          <a:xfrm rot="17875556">
            <a:off x="8611164" y="3987896"/>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2" name="Oval 111">
            <a:extLst>
              <a:ext uri="{FF2B5EF4-FFF2-40B4-BE49-F238E27FC236}">
                <a16:creationId xmlns:a16="http://schemas.microsoft.com/office/drawing/2014/main" id="{9443985E-8740-5FC8-1841-C328DB908503}"/>
              </a:ext>
            </a:extLst>
          </p:cNvPr>
          <p:cNvSpPr/>
          <p:nvPr/>
        </p:nvSpPr>
        <p:spPr>
          <a:xfrm>
            <a:off x="5217540" y="5463793"/>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3</a:t>
            </a:r>
            <a:endParaRPr lang="en-US" sz="1400" dirty="0">
              <a:solidFill>
                <a:schemeClr val="tx1"/>
              </a:solidFill>
            </a:endParaRPr>
          </a:p>
        </p:txBody>
      </p:sp>
      <p:sp>
        <p:nvSpPr>
          <p:cNvPr id="116" name="Rectangle 115">
            <a:extLst>
              <a:ext uri="{FF2B5EF4-FFF2-40B4-BE49-F238E27FC236}">
                <a16:creationId xmlns:a16="http://schemas.microsoft.com/office/drawing/2014/main" id="{A384DA61-4992-76A1-ABDA-FA1641BF4E18}"/>
              </a:ext>
            </a:extLst>
          </p:cNvPr>
          <p:cNvSpPr/>
          <p:nvPr/>
        </p:nvSpPr>
        <p:spPr>
          <a:xfrm>
            <a:off x="10727904" y="1655242"/>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118" name="Rectangle 117">
            <a:extLst>
              <a:ext uri="{FF2B5EF4-FFF2-40B4-BE49-F238E27FC236}">
                <a16:creationId xmlns:a16="http://schemas.microsoft.com/office/drawing/2014/main" id="{E122C76D-8AA8-2E99-943C-749EB31948E6}"/>
              </a:ext>
            </a:extLst>
          </p:cNvPr>
          <p:cNvSpPr/>
          <p:nvPr/>
        </p:nvSpPr>
        <p:spPr>
          <a:xfrm>
            <a:off x="10627468" y="3302348"/>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19" name="Oval 118">
            <a:extLst>
              <a:ext uri="{FF2B5EF4-FFF2-40B4-BE49-F238E27FC236}">
                <a16:creationId xmlns:a16="http://schemas.microsoft.com/office/drawing/2014/main" id="{7FEFDB25-97EA-85E6-61CA-974BB597F20D}"/>
              </a:ext>
            </a:extLst>
          </p:cNvPr>
          <p:cNvSpPr/>
          <p:nvPr/>
        </p:nvSpPr>
        <p:spPr>
          <a:xfrm>
            <a:off x="10542591" y="3797914"/>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1</a:t>
            </a:r>
            <a:endParaRPr lang="en-US" sz="1400" dirty="0">
              <a:solidFill>
                <a:schemeClr val="tx1"/>
              </a:solidFill>
            </a:endParaRPr>
          </a:p>
        </p:txBody>
      </p:sp>
      <p:sp>
        <p:nvSpPr>
          <p:cNvPr id="120" name="Rectangle 119">
            <a:extLst>
              <a:ext uri="{FF2B5EF4-FFF2-40B4-BE49-F238E27FC236}">
                <a16:creationId xmlns:a16="http://schemas.microsoft.com/office/drawing/2014/main" id="{1AD6DF2A-7006-5EA3-75A1-2840FCAAE28F}"/>
              </a:ext>
            </a:extLst>
          </p:cNvPr>
          <p:cNvSpPr/>
          <p:nvPr/>
        </p:nvSpPr>
        <p:spPr>
          <a:xfrm>
            <a:off x="10709467" y="2182460"/>
            <a:ext cx="422905" cy="1508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121" name="Oval 120">
            <a:extLst>
              <a:ext uri="{FF2B5EF4-FFF2-40B4-BE49-F238E27FC236}">
                <a16:creationId xmlns:a16="http://schemas.microsoft.com/office/drawing/2014/main" id="{D4FBF99D-88B5-515B-D2AE-045DAB17FFAD}"/>
              </a:ext>
            </a:extLst>
          </p:cNvPr>
          <p:cNvSpPr/>
          <p:nvPr/>
        </p:nvSpPr>
        <p:spPr>
          <a:xfrm>
            <a:off x="3045667" y="3029513"/>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22" name="Oval 121">
            <a:extLst>
              <a:ext uri="{FF2B5EF4-FFF2-40B4-BE49-F238E27FC236}">
                <a16:creationId xmlns:a16="http://schemas.microsoft.com/office/drawing/2014/main" id="{F462BFFC-00D2-8C50-DFA8-7E8496BBB4F6}"/>
              </a:ext>
            </a:extLst>
          </p:cNvPr>
          <p:cNvSpPr/>
          <p:nvPr/>
        </p:nvSpPr>
        <p:spPr>
          <a:xfrm>
            <a:off x="3045907" y="4034996"/>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a:t>
            </a:r>
            <a:endParaRPr lang="en-US" dirty="0"/>
          </a:p>
        </p:txBody>
      </p:sp>
      <p:sp>
        <p:nvSpPr>
          <p:cNvPr id="123" name="Oval 122">
            <a:extLst>
              <a:ext uri="{FF2B5EF4-FFF2-40B4-BE49-F238E27FC236}">
                <a16:creationId xmlns:a16="http://schemas.microsoft.com/office/drawing/2014/main" id="{363D3EF2-AE0D-C071-136C-AD63BDC9431E}"/>
              </a:ext>
            </a:extLst>
          </p:cNvPr>
          <p:cNvSpPr/>
          <p:nvPr/>
        </p:nvSpPr>
        <p:spPr>
          <a:xfrm>
            <a:off x="3903225" y="3492947"/>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a:t>
            </a:r>
          </a:p>
        </p:txBody>
      </p:sp>
      <p:sp>
        <p:nvSpPr>
          <p:cNvPr id="124" name="Oval 123">
            <a:extLst>
              <a:ext uri="{FF2B5EF4-FFF2-40B4-BE49-F238E27FC236}">
                <a16:creationId xmlns:a16="http://schemas.microsoft.com/office/drawing/2014/main" id="{F440598C-6E50-55FD-3D29-743773C3A879}"/>
              </a:ext>
            </a:extLst>
          </p:cNvPr>
          <p:cNvSpPr/>
          <p:nvPr/>
        </p:nvSpPr>
        <p:spPr>
          <a:xfrm>
            <a:off x="10623250" y="4309516"/>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25" name="Oval 124">
            <a:extLst>
              <a:ext uri="{FF2B5EF4-FFF2-40B4-BE49-F238E27FC236}">
                <a16:creationId xmlns:a16="http://schemas.microsoft.com/office/drawing/2014/main" id="{9D4951C1-3845-EB31-5942-2FBE598689EC}"/>
              </a:ext>
            </a:extLst>
          </p:cNvPr>
          <p:cNvSpPr/>
          <p:nvPr/>
        </p:nvSpPr>
        <p:spPr>
          <a:xfrm>
            <a:off x="1934320" y="1879298"/>
            <a:ext cx="419233" cy="41715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27" name="TextBox 126">
            <a:extLst>
              <a:ext uri="{FF2B5EF4-FFF2-40B4-BE49-F238E27FC236}">
                <a16:creationId xmlns:a16="http://schemas.microsoft.com/office/drawing/2014/main" id="{3E035774-1D93-E2FD-4430-E8D11E9B0F7F}"/>
              </a:ext>
            </a:extLst>
          </p:cNvPr>
          <p:cNvSpPr txBox="1"/>
          <p:nvPr/>
        </p:nvSpPr>
        <p:spPr>
          <a:xfrm>
            <a:off x="11327397" y="1070011"/>
            <a:ext cx="1429835" cy="276999"/>
          </a:xfrm>
          <a:prstGeom prst="rect">
            <a:avLst/>
          </a:prstGeom>
          <a:noFill/>
        </p:spPr>
        <p:txBody>
          <a:bodyPr wrap="square" rtlCol="0">
            <a:spAutoFit/>
          </a:bodyPr>
          <a:lstStyle/>
          <a:p>
            <a:r>
              <a:rPr lang="en-US" sz="1200" dirty="0"/>
              <a:t>Neo Pixel</a:t>
            </a:r>
          </a:p>
        </p:txBody>
      </p:sp>
      <p:sp>
        <p:nvSpPr>
          <p:cNvPr id="128" name="TextBox 127">
            <a:extLst>
              <a:ext uri="{FF2B5EF4-FFF2-40B4-BE49-F238E27FC236}">
                <a16:creationId xmlns:a16="http://schemas.microsoft.com/office/drawing/2014/main" id="{A522420D-7F1F-E27E-1D78-4266A3B19C07}"/>
              </a:ext>
            </a:extLst>
          </p:cNvPr>
          <p:cNvSpPr txBox="1"/>
          <p:nvPr/>
        </p:nvSpPr>
        <p:spPr>
          <a:xfrm>
            <a:off x="11341207" y="1465145"/>
            <a:ext cx="637055" cy="461665"/>
          </a:xfrm>
          <a:prstGeom prst="rect">
            <a:avLst/>
          </a:prstGeom>
          <a:noFill/>
        </p:spPr>
        <p:txBody>
          <a:bodyPr wrap="square" rtlCol="0">
            <a:spAutoFit/>
          </a:bodyPr>
          <a:lstStyle/>
          <a:p>
            <a:r>
              <a:rPr lang="en-US" sz="1200" dirty="0"/>
              <a:t>Lane Switch</a:t>
            </a:r>
          </a:p>
        </p:txBody>
      </p:sp>
      <p:sp>
        <p:nvSpPr>
          <p:cNvPr id="129" name="TextBox 128">
            <a:extLst>
              <a:ext uri="{FF2B5EF4-FFF2-40B4-BE49-F238E27FC236}">
                <a16:creationId xmlns:a16="http://schemas.microsoft.com/office/drawing/2014/main" id="{C8A57BEA-B400-CEA1-9A85-917E00D91548}"/>
              </a:ext>
            </a:extLst>
          </p:cNvPr>
          <p:cNvSpPr txBox="1"/>
          <p:nvPr/>
        </p:nvSpPr>
        <p:spPr>
          <a:xfrm>
            <a:off x="11346228" y="2002032"/>
            <a:ext cx="1131792" cy="461665"/>
          </a:xfrm>
          <a:prstGeom prst="rect">
            <a:avLst/>
          </a:prstGeom>
          <a:noFill/>
        </p:spPr>
        <p:txBody>
          <a:bodyPr wrap="square" rtlCol="0">
            <a:spAutoFit/>
          </a:bodyPr>
          <a:lstStyle/>
          <a:p>
            <a:r>
              <a:rPr lang="en-US" sz="1200" dirty="0"/>
              <a:t>External Button</a:t>
            </a:r>
          </a:p>
        </p:txBody>
      </p:sp>
      <p:sp>
        <p:nvSpPr>
          <p:cNvPr id="130" name="TextBox 129">
            <a:extLst>
              <a:ext uri="{FF2B5EF4-FFF2-40B4-BE49-F238E27FC236}">
                <a16:creationId xmlns:a16="http://schemas.microsoft.com/office/drawing/2014/main" id="{4689C0ED-12CB-6EAD-29FB-200539E5C7B1}"/>
              </a:ext>
            </a:extLst>
          </p:cNvPr>
          <p:cNvSpPr txBox="1"/>
          <p:nvPr/>
        </p:nvSpPr>
        <p:spPr>
          <a:xfrm>
            <a:off x="11356764" y="2647555"/>
            <a:ext cx="1429835" cy="276999"/>
          </a:xfrm>
          <a:prstGeom prst="rect">
            <a:avLst/>
          </a:prstGeom>
          <a:noFill/>
        </p:spPr>
        <p:txBody>
          <a:bodyPr wrap="square" rtlCol="0">
            <a:spAutoFit/>
          </a:bodyPr>
          <a:lstStyle/>
          <a:p>
            <a:r>
              <a:rPr lang="en-US" sz="1200" dirty="0"/>
              <a:t>Target</a:t>
            </a:r>
          </a:p>
        </p:txBody>
      </p:sp>
      <p:sp>
        <p:nvSpPr>
          <p:cNvPr id="131" name="TextBox 130">
            <a:extLst>
              <a:ext uri="{FF2B5EF4-FFF2-40B4-BE49-F238E27FC236}">
                <a16:creationId xmlns:a16="http://schemas.microsoft.com/office/drawing/2014/main" id="{4EA8B832-C959-5D7E-BD08-D208A8F5C0E3}"/>
              </a:ext>
            </a:extLst>
          </p:cNvPr>
          <p:cNvSpPr txBox="1"/>
          <p:nvPr/>
        </p:nvSpPr>
        <p:spPr>
          <a:xfrm>
            <a:off x="11416434" y="3246637"/>
            <a:ext cx="1429835" cy="276999"/>
          </a:xfrm>
          <a:prstGeom prst="rect">
            <a:avLst/>
          </a:prstGeom>
          <a:noFill/>
        </p:spPr>
        <p:txBody>
          <a:bodyPr wrap="square" rtlCol="0">
            <a:spAutoFit/>
          </a:bodyPr>
          <a:lstStyle/>
          <a:p>
            <a:r>
              <a:rPr lang="en-US" sz="1200" dirty="0"/>
              <a:t>Kicker</a:t>
            </a:r>
          </a:p>
        </p:txBody>
      </p:sp>
      <p:sp>
        <p:nvSpPr>
          <p:cNvPr id="132" name="TextBox 131">
            <a:extLst>
              <a:ext uri="{FF2B5EF4-FFF2-40B4-BE49-F238E27FC236}">
                <a16:creationId xmlns:a16="http://schemas.microsoft.com/office/drawing/2014/main" id="{41256CA1-4FD6-0966-4700-60453424E232}"/>
              </a:ext>
            </a:extLst>
          </p:cNvPr>
          <p:cNvSpPr txBox="1"/>
          <p:nvPr/>
        </p:nvSpPr>
        <p:spPr>
          <a:xfrm>
            <a:off x="11416434" y="3801536"/>
            <a:ext cx="1429835" cy="276999"/>
          </a:xfrm>
          <a:prstGeom prst="rect">
            <a:avLst/>
          </a:prstGeom>
          <a:noFill/>
        </p:spPr>
        <p:txBody>
          <a:bodyPr wrap="square" rtlCol="0">
            <a:spAutoFit/>
          </a:bodyPr>
          <a:lstStyle/>
          <a:p>
            <a:r>
              <a:rPr lang="en-US" sz="1200" dirty="0"/>
              <a:t>Flipper</a:t>
            </a:r>
          </a:p>
        </p:txBody>
      </p:sp>
      <p:sp>
        <p:nvSpPr>
          <p:cNvPr id="133" name="TextBox 132">
            <a:extLst>
              <a:ext uri="{FF2B5EF4-FFF2-40B4-BE49-F238E27FC236}">
                <a16:creationId xmlns:a16="http://schemas.microsoft.com/office/drawing/2014/main" id="{112D3750-F60B-1BB6-75C6-6D764AFE1924}"/>
              </a:ext>
            </a:extLst>
          </p:cNvPr>
          <p:cNvSpPr txBox="1"/>
          <p:nvPr/>
        </p:nvSpPr>
        <p:spPr>
          <a:xfrm>
            <a:off x="11262749" y="4384254"/>
            <a:ext cx="1429835" cy="276999"/>
          </a:xfrm>
          <a:prstGeom prst="rect">
            <a:avLst/>
          </a:prstGeom>
          <a:noFill/>
        </p:spPr>
        <p:txBody>
          <a:bodyPr wrap="square" rtlCol="0">
            <a:spAutoFit/>
          </a:bodyPr>
          <a:lstStyle/>
          <a:p>
            <a:r>
              <a:rPr lang="en-US" sz="1200" dirty="0"/>
              <a:t>Jet Bumper</a:t>
            </a:r>
          </a:p>
        </p:txBody>
      </p:sp>
      <p:sp>
        <p:nvSpPr>
          <p:cNvPr id="134" name="TextBox 133">
            <a:extLst>
              <a:ext uri="{FF2B5EF4-FFF2-40B4-BE49-F238E27FC236}">
                <a16:creationId xmlns:a16="http://schemas.microsoft.com/office/drawing/2014/main" id="{7B515593-DC26-4FB4-0F15-50CE4C6B5790}"/>
              </a:ext>
            </a:extLst>
          </p:cNvPr>
          <p:cNvSpPr txBox="1"/>
          <p:nvPr/>
        </p:nvSpPr>
        <p:spPr>
          <a:xfrm>
            <a:off x="11262749" y="5120817"/>
            <a:ext cx="1429835" cy="276999"/>
          </a:xfrm>
          <a:prstGeom prst="rect">
            <a:avLst/>
          </a:prstGeom>
          <a:noFill/>
        </p:spPr>
        <p:txBody>
          <a:bodyPr wrap="square" rtlCol="0">
            <a:spAutoFit/>
          </a:bodyPr>
          <a:lstStyle/>
          <a:p>
            <a:r>
              <a:rPr lang="en-US" sz="1200" dirty="0"/>
              <a:t>Panic Light</a:t>
            </a:r>
          </a:p>
        </p:txBody>
      </p:sp>
      <p:sp>
        <p:nvSpPr>
          <p:cNvPr id="136" name="Oval 135">
            <a:extLst>
              <a:ext uri="{FF2B5EF4-FFF2-40B4-BE49-F238E27FC236}">
                <a16:creationId xmlns:a16="http://schemas.microsoft.com/office/drawing/2014/main" id="{68E55276-7AE1-2FF8-3D0C-4A6BAD76BC92}"/>
              </a:ext>
            </a:extLst>
          </p:cNvPr>
          <p:cNvSpPr/>
          <p:nvPr/>
        </p:nvSpPr>
        <p:spPr>
          <a:xfrm>
            <a:off x="10788488" y="1079234"/>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37" name="Oval 136">
            <a:extLst>
              <a:ext uri="{FF2B5EF4-FFF2-40B4-BE49-F238E27FC236}">
                <a16:creationId xmlns:a16="http://schemas.microsoft.com/office/drawing/2014/main" id="{05E5FC81-7452-CC42-C274-AF036250DAEF}"/>
              </a:ext>
            </a:extLst>
          </p:cNvPr>
          <p:cNvSpPr/>
          <p:nvPr/>
        </p:nvSpPr>
        <p:spPr>
          <a:xfrm>
            <a:off x="10678190" y="5054033"/>
            <a:ext cx="419233" cy="41715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38" name="Rectangle 137">
            <a:extLst>
              <a:ext uri="{FF2B5EF4-FFF2-40B4-BE49-F238E27FC236}">
                <a16:creationId xmlns:a16="http://schemas.microsoft.com/office/drawing/2014/main" id="{086C8C81-62EB-1437-4FFF-FC7FBADFE3AA}"/>
              </a:ext>
            </a:extLst>
          </p:cNvPr>
          <p:cNvSpPr/>
          <p:nvPr/>
        </p:nvSpPr>
        <p:spPr>
          <a:xfrm>
            <a:off x="10773204" y="2664267"/>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39" name="TextBox 138">
            <a:extLst>
              <a:ext uri="{FF2B5EF4-FFF2-40B4-BE49-F238E27FC236}">
                <a16:creationId xmlns:a16="http://schemas.microsoft.com/office/drawing/2014/main" id="{A3706B67-E275-9121-291A-C17295D8D048}"/>
              </a:ext>
            </a:extLst>
          </p:cNvPr>
          <p:cNvSpPr txBox="1"/>
          <p:nvPr/>
        </p:nvSpPr>
        <p:spPr>
          <a:xfrm>
            <a:off x="9773329" y="6488668"/>
            <a:ext cx="1834926" cy="369332"/>
          </a:xfrm>
          <a:prstGeom prst="rect">
            <a:avLst/>
          </a:prstGeom>
          <a:noFill/>
        </p:spPr>
        <p:txBody>
          <a:bodyPr wrap="none" rtlCol="0">
            <a:spAutoFit/>
          </a:bodyPr>
          <a:lstStyle/>
          <a:p>
            <a:r>
              <a:rPr lang="en-US" dirty="0"/>
              <a:t>(Editable Version)</a:t>
            </a:r>
          </a:p>
        </p:txBody>
      </p:sp>
      <p:sp>
        <p:nvSpPr>
          <p:cNvPr id="3" name="TextBox 2">
            <a:extLst>
              <a:ext uri="{FF2B5EF4-FFF2-40B4-BE49-F238E27FC236}">
                <a16:creationId xmlns:a16="http://schemas.microsoft.com/office/drawing/2014/main" id="{F9F5F98A-ACDB-4CA3-42BC-8FC1AB24D32E}"/>
              </a:ext>
            </a:extLst>
          </p:cNvPr>
          <p:cNvSpPr txBox="1"/>
          <p:nvPr/>
        </p:nvSpPr>
        <p:spPr>
          <a:xfrm>
            <a:off x="5323965" y="4542915"/>
            <a:ext cx="263214" cy="276999"/>
          </a:xfrm>
          <a:prstGeom prst="rect">
            <a:avLst/>
          </a:prstGeom>
          <a:noFill/>
        </p:spPr>
        <p:txBody>
          <a:bodyPr wrap="none" rtlCol="0">
            <a:spAutoFit/>
          </a:bodyPr>
          <a:lstStyle/>
          <a:p>
            <a:r>
              <a:rPr lang="en-US" sz="1200" dirty="0">
                <a:solidFill>
                  <a:schemeClr val="bg1"/>
                </a:solidFill>
              </a:rPr>
              <a:t>9</a:t>
            </a:r>
          </a:p>
        </p:txBody>
      </p:sp>
      <p:sp>
        <p:nvSpPr>
          <p:cNvPr id="6" name="TextBox 5">
            <a:extLst>
              <a:ext uri="{FF2B5EF4-FFF2-40B4-BE49-F238E27FC236}">
                <a16:creationId xmlns:a16="http://schemas.microsoft.com/office/drawing/2014/main" id="{95E12D56-4779-7A38-00BA-5DCA05A70CC7}"/>
              </a:ext>
            </a:extLst>
          </p:cNvPr>
          <p:cNvSpPr txBox="1"/>
          <p:nvPr/>
        </p:nvSpPr>
        <p:spPr>
          <a:xfrm>
            <a:off x="5254569" y="5142652"/>
            <a:ext cx="263214" cy="276999"/>
          </a:xfrm>
          <a:prstGeom prst="rect">
            <a:avLst/>
          </a:prstGeom>
          <a:noFill/>
        </p:spPr>
        <p:txBody>
          <a:bodyPr wrap="none" rtlCol="0">
            <a:spAutoFit/>
          </a:bodyPr>
          <a:lstStyle/>
          <a:p>
            <a:r>
              <a:rPr lang="en-US" sz="1200" dirty="0">
                <a:solidFill>
                  <a:schemeClr val="bg1"/>
                </a:solidFill>
              </a:rPr>
              <a:t>7</a:t>
            </a:r>
          </a:p>
        </p:txBody>
      </p:sp>
      <p:sp>
        <p:nvSpPr>
          <p:cNvPr id="7" name="TextBox 6">
            <a:extLst>
              <a:ext uri="{FF2B5EF4-FFF2-40B4-BE49-F238E27FC236}">
                <a16:creationId xmlns:a16="http://schemas.microsoft.com/office/drawing/2014/main" id="{D1A16986-7AC6-A4B0-4DE0-9F849640A0CD}"/>
              </a:ext>
            </a:extLst>
          </p:cNvPr>
          <p:cNvSpPr txBox="1"/>
          <p:nvPr/>
        </p:nvSpPr>
        <p:spPr>
          <a:xfrm>
            <a:off x="5587179" y="4962039"/>
            <a:ext cx="263214" cy="276999"/>
          </a:xfrm>
          <a:prstGeom prst="rect">
            <a:avLst/>
          </a:prstGeom>
          <a:noFill/>
        </p:spPr>
        <p:txBody>
          <a:bodyPr wrap="none" rtlCol="0">
            <a:spAutoFit/>
          </a:bodyPr>
          <a:lstStyle/>
          <a:p>
            <a:r>
              <a:rPr lang="en-US" sz="1200" dirty="0">
                <a:solidFill>
                  <a:schemeClr val="bg1"/>
                </a:solidFill>
              </a:rPr>
              <a:t>8</a:t>
            </a:r>
          </a:p>
        </p:txBody>
      </p:sp>
      <p:sp>
        <p:nvSpPr>
          <p:cNvPr id="70" name="TextBox 69">
            <a:extLst>
              <a:ext uri="{FF2B5EF4-FFF2-40B4-BE49-F238E27FC236}">
                <a16:creationId xmlns:a16="http://schemas.microsoft.com/office/drawing/2014/main" id="{E95D439A-4310-8398-0230-F2BE898538E1}"/>
              </a:ext>
            </a:extLst>
          </p:cNvPr>
          <p:cNvSpPr txBox="1"/>
          <p:nvPr/>
        </p:nvSpPr>
        <p:spPr>
          <a:xfrm>
            <a:off x="5582385" y="2815449"/>
            <a:ext cx="341760" cy="276999"/>
          </a:xfrm>
          <a:prstGeom prst="rect">
            <a:avLst/>
          </a:prstGeom>
          <a:noFill/>
        </p:spPr>
        <p:txBody>
          <a:bodyPr wrap="none" rtlCol="0">
            <a:spAutoFit/>
          </a:bodyPr>
          <a:lstStyle/>
          <a:p>
            <a:r>
              <a:rPr lang="en-US" sz="1200" dirty="0">
                <a:solidFill>
                  <a:schemeClr val="bg1"/>
                </a:solidFill>
              </a:rPr>
              <a:t>14</a:t>
            </a:r>
          </a:p>
        </p:txBody>
      </p:sp>
      <p:sp>
        <p:nvSpPr>
          <p:cNvPr id="8" name="Hexagon 7">
            <a:extLst>
              <a:ext uri="{FF2B5EF4-FFF2-40B4-BE49-F238E27FC236}">
                <a16:creationId xmlns:a16="http://schemas.microsoft.com/office/drawing/2014/main" id="{FE40340D-8195-58AD-2BE4-2116C97E2AAB}"/>
              </a:ext>
            </a:extLst>
          </p:cNvPr>
          <p:cNvSpPr/>
          <p:nvPr/>
        </p:nvSpPr>
        <p:spPr>
          <a:xfrm>
            <a:off x="4840564" y="2100521"/>
            <a:ext cx="333123" cy="319579"/>
          </a:xfrm>
          <a:prstGeom prst="hexag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73AD8A5-492B-D188-D80D-23218CC83E5E}"/>
              </a:ext>
            </a:extLst>
          </p:cNvPr>
          <p:cNvSpPr txBox="1"/>
          <p:nvPr/>
        </p:nvSpPr>
        <p:spPr>
          <a:xfrm>
            <a:off x="6549952" y="4133061"/>
            <a:ext cx="341760" cy="276999"/>
          </a:xfrm>
          <a:prstGeom prst="rect">
            <a:avLst/>
          </a:prstGeom>
          <a:noFill/>
        </p:spPr>
        <p:txBody>
          <a:bodyPr wrap="none" rtlCol="0">
            <a:spAutoFit/>
          </a:bodyPr>
          <a:lstStyle/>
          <a:p>
            <a:r>
              <a:rPr lang="en-US" sz="1200" dirty="0">
                <a:solidFill>
                  <a:schemeClr val="bg1"/>
                </a:solidFill>
              </a:rPr>
              <a:t>26</a:t>
            </a:r>
          </a:p>
        </p:txBody>
      </p:sp>
      <p:sp>
        <p:nvSpPr>
          <p:cNvPr id="91" name="TextBox 90">
            <a:extLst>
              <a:ext uri="{FF2B5EF4-FFF2-40B4-BE49-F238E27FC236}">
                <a16:creationId xmlns:a16="http://schemas.microsoft.com/office/drawing/2014/main" id="{5C1ECC54-F141-0A5C-725D-5935037CA698}"/>
              </a:ext>
            </a:extLst>
          </p:cNvPr>
          <p:cNvSpPr txBox="1"/>
          <p:nvPr/>
        </p:nvSpPr>
        <p:spPr>
          <a:xfrm>
            <a:off x="4881615" y="2112364"/>
            <a:ext cx="263214" cy="276999"/>
          </a:xfrm>
          <a:prstGeom prst="rect">
            <a:avLst/>
          </a:prstGeom>
          <a:noFill/>
          <a:ln>
            <a:noFill/>
          </a:ln>
        </p:spPr>
        <p:txBody>
          <a:bodyPr wrap="none" rtlCol="0">
            <a:spAutoFit/>
          </a:bodyPr>
          <a:lstStyle/>
          <a:p>
            <a:r>
              <a:rPr lang="en-US" sz="1200" dirty="0">
                <a:solidFill>
                  <a:schemeClr val="bg1"/>
                </a:solidFill>
              </a:rPr>
              <a:t>1</a:t>
            </a:r>
          </a:p>
        </p:txBody>
      </p:sp>
      <p:sp>
        <p:nvSpPr>
          <p:cNvPr id="11" name="Hexagon 10">
            <a:extLst>
              <a:ext uri="{FF2B5EF4-FFF2-40B4-BE49-F238E27FC236}">
                <a16:creationId xmlns:a16="http://schemas.microsoft.com/office/drawing/2014/main" id="{3DC761C0-551A-86E3-8689-4B34DC0CB9B1}"/>
              </a:ext>
            </a:extLst>
          </p:cNvPr>
          <p:cNvSpPr/>
          <p:nvPr/>
        </p:nvSpPr>
        <p:spPr>
          <a:xfrm>
            <a:off x="10738369" y="5739341"/>
            <a:ext cx="333123" cy="319579"/>
          </a:xfrm>
          <a:prstGeom prst="hexag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BBDE7D-F59A-D996-8842-14D31C26E130}"/>
              </a:ext>
            </a:extLst>
          </p:cNvPr>
          <p:cNvSpPr txBox="1"/>
          <p:nvPr/>
        </p:nvSpPr>
        <p:spPr>
          <a:xfrm>
            <a:off x="10790135" y="5739341"/>
            <a:ext cx="263214" cy="276999"/>
          </a:xfrm>
          <a:prstGeom prst="rect">
            <a:avLst/>
          </a:prstGeom>
          <a:noFill/>
          <a:ln>
            <a:noFill/>
          </a:ln>
        </p:spPr>
        <p:txBody>
          <a:bodyPr wrap="none" rtlCol="0">
            <a:spAutoFit/>
          </a:bodyPr>
          <a:lstStyle/>
          <a:p>
            <a:r>
              <a:rPr lang="en-US" sz="1200" dirty="0">
                <a:solidFill>
                  <a:schemeClr val="bg1"/>
                </a:solidFill>
              </a:rPr>
              <a:t>1</a:t>
            </a:r>
          </a:p>
        </p:txBody>
      </p:sp>
      <p:sp>
        <p:nvSpPr>
          <p:cNvPr id="12" name="TextBox 11">
            <a:extLst>
              <a:ext uri="{FF2B5EF4-FFF2-40B4-BE49-F238E27FC236}">
                <a16:creationId xmlns:a16="http://schemas.microsoft.com/office/drawing/2014/main" id="{93132B47-FF6C-0403-66C5-72EB5735D900}"/>
              </a:ext>
            </a:extLst>
          </p:cNvPr>
          <p:cNvSpPr txBox="1"/>
          <p:nvPr/>
        </p:nvSpPr>
        <p:spPr>
          <a:xfrm>
            <a:off x="11212980" y="5744780"/>
            <a:ext cx="1429835" cy="276999"/>
          </a:xfrm>
          <a:prstGeom prst="rect">
            <a:avLst/>
          </a:prstGeom>
          <a:noFill/>
        </p:spPr>
        <p:txBody>
          <a:bodyPr wrap="square" rtlCol="0">
            <a:spAutoFit/>
          </a:bodyPr>
          <a:lstStyle/>
          <a:p>
            <a:r>
              <a:rPr lang="en-US" sz="1200" dirty="0"/>
              <a:t>Drop Hole</a:t>
            </a:r>
          </a:p>
        </p:txBody>
      </p:sp>
      <p:sp>
        <p:nvSpPr>
          <p:cNvPr id="13" name="TextBox 12">
            <a:extLst>
              <a:ext uri="{FF2B5EF4-FFF2-40B4-BE49-F238E27FC236}">
                <a16:creationId xmlns:a16="http://schemas.microsoft.com/office/drawing/2014/main" id="{8ADD04C6-6DD0-429D-E4EE-651F01C47450}"/>
              </a:ext>
            </a:extLst>
          </p:cNvPr>
          <p:cNvSpPr txBox="1"/>
          <p:nvPr/>
        </p:nvSpPr>
        <p:spPr>
          <a:xfrm>
            <a:off x="8841499" y="2933016"/>
            <a:ext cx="301686" cy="369332"/>
          </a:xfrm>
          <a:prstGeom prst="rect">
            <a:avLst/>
          </a:prstGeom>
          <a:noFill/>
        </p:spPr>
        <p:txBody>
          <a:bodyPr wrap="none" rtlCol="0">
            <a:spAutoFit/>
          </a:bodyPr>
          <a:lstStyle/>
          <a:p>
            <a:r>
              <a:rPr lang="en-US" dirty="0"/>
              <a:t>1</a:t>
            </a:r>
          </a:p>
        </p:txBody>
      </p:sp>
      <p:sp>
        <p:nvSpPr>
          <p:cNvPr id="14" name="TextBox 13">
            <a:extLst>
              <a:ext uri="{FF2B5EF4-FFF2-40B4-BE49-F238E27FC236}">
                <a16:creationId xmlns:a16="http://schemas.microsoft.com/office/drawing/2014/main" id="{B45929A6-42FB-6A16-3E3B-37BF20D74F0F}"/>
              </a:ext>
            </a:extLst>
          </p:cNvPr>
          <p:cNvSpPr txBox="1"/>
          <p:nvPr/>
        </p:nvSpPr>
        <p:spPr>
          <a:xfrm>
            <a:off x="8852469" y="3935611"/>
            <a:ext cx="301686"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1928369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9FA9-E77C-4823-F2C1-16289EAF3509}"/>
              </a:ext>
            </a:extLst>
          </p:cNvPr>
          <p:cNvSpPr>
            <a:spLocks noGrp="1"/>
          </p:cNvSpPr>
          <p:nvPr>
            <p:ph type="title"/>
          </p:nvPr>
        </p:nvSpPr>
        <p:spPr>
          <a:xfrm>
            <a:off x="838200" y="365125"/>
            <a:ext cx="8381474" cy="435763"/>
          </a:xfrm>
        </p:spPr>
        <p:txBody>
          <a:bodyPr>
            <a:normAutofit fontScale="90000"/>
          </a:bodyPr>
          <a:lstStyle/>
          <a:p>
            <a:r>
              <a:rPr lang="en-US" dirty="0"/>
              <a:t>Feature Layout and Designations</a:t>
            </a:r>
          </a:p>
        </p:txBody>
      </p:sp>
      <p:sp>
        <p:nvSpPr>
          <p:cNvPr id="5" name="TextBox 4">
            <a:extLst>
              <a:ext uri="{FF2B5EF4-FFF2-40B4-BE49-F238E27FC236}">
                <a16:creationId xmlns:a16="http://schemas.microsoft.com/office/drawing/2014/main" id="{D9E4F6E2-DE3F-6373-AE14-40285AB323CC}"/>
              </a:ext>
            </a:extLst>
          </p:cNvPr>
          <p:cNvSpPr txBox="1"/>
          <p:nvPr/>
        </p:nvSpPr>
        <p:spPr>
          <a:xfrm>
            <a:off x="10154607" y="6406101"/>
            <a:ext cx="1565750" cy="369332"/>
          </a:xfrm>
          <a:prstGeom prst="rect">
            <a:avLst/>
          </a:prstGeom>
          <a:noFill/>
        </p:spPr>
        <p:txBody>
          <a:bodyPr wrap="none" rtlCol="0">
            <a:spAutoFit/>
          </a:bodyPr>
          <a:lstStyle/>
          <a:p>
            <a:r>
              <a:rPr lang="en-US" dirty="0"/>
              <a:t>(Fixed Version)</a:t>
            </a:r>
          </a:p>
        </p:txBody>
      </p:sp>
      <p:pic>
        <p:nvPicPr>
          <p:cNvPr id="6" name="Picture 5">
            <a:extLst>
              <a:ext uri="{FF2B5EF4-FFF2-40B4-BE49-F238E27FC236}">
                <a16:creationId xmlns:a16="http://schemas.microsoft.com/office/drawing/2014/main" id="{7EC3FA70-F9E1-168D-5CEE-60A62DF6510F}"/>
              </a:ext>
            </a:extLst>
          </p:cNvPr>
          <p:cNvPicPr>
            <a:picLocks noChangeAspect="1"/>
          </p:cNvPicPr>
          <p:nvPr/>
        </p:nvPicPr>
        <p:blipFill>
          <a:blip r:embed="rId2"/>
          <a:stretch>
            <a:fillRect/>
          </a:stretch>
        </p:blipFill>
        <p:spPr>
          <a:xfrm>
            <a:off x="58480" y="800888"/>
            <a:ext cx="11532781" cy="5649744"/>
          </a:xfrm>
          <a:prstGeom prst="rect">
            <a:avLst/>
          </a:prstGeom>
        </p:spPr>
      </p:pic>
    </p:spTree>
    <p:extLst>
      <p:ext uri="{BB962C8B-B14F-4D97-AF65-F5344CB8AC3E}">
        <p14:creationId xmlns:p14="http://schemas.microsoft.com/office/powerpoint/2010/main" val="596711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63D12-4213-886D-28EF-E929954CD7B8}"/>
              </a:ext>
            </a:extLst>
          </p:cNvPr>
          <p:cNvSpPr>
            <a:spLocks noGrp="1"/>
          </p:cNvSpPr>
          <p:nvPr>
            <p:ph type="title"/>
          </p:nvPr>
        </p:nvSpPr>
        <p:spPr/>
        <p:txBody>
          <a:bodyPr/>
          <a:lstStyle/>
          <a:p>
            <a:r>
              <a:rPr lang="en-US" dirty="0"/>
              <a:t>Game Play Sounds</a:t>
            </a:r>
          </a:p>
        </p:txBody>
      </p:sp>
      <p:sp>
        <p:nvSpPr>
          <p:cNvPr id="3" name="TextBox 2">
            <a:extLst>
              <a:ext uri="{FF2B5EF4-FFF2-40B4-BE49-F238E27FC236}">
                <a16:creationId xmlns:a16="http://schemas.microsoft.com/office/drawing/2014/main" id="{39A79FF7-021D-2A91-F66F-1053D5BBAEED}"/>
              </a:ext>
            </a:extLst>
          </p:cNvPr>
          <p:cNvSpPr txBox="1"/>
          <p:nvPr/>
        </p:nvSpPr>
        <p:spPr>
          <a:xfrm>
            <a:off x="724452" y="1391478"/>
            <a:ext cx="5271571" cy="5047536"/>
          </a:xfrm>
          <a:prstGeom prst="rect">
            <a:avLst/>
          </a:prstGeom>
          <a:noFill/>
        </p:spPr>
        <p:txBody>
          <a:bodyPr wrap="none" rtlCol="0">
            <a:spAutoFit/>
          </a:bodyPr>
          <a:lstStyle/>
          <a:p>
            <a:r>
              <a:rPr lang="en-US" sz="1400" dirty="0"/>
              <a:t>Welcome to the Game </a:t>
            </a:r>
            <a:r>
              <a:rPr lang="en-US" sz="1400" dirty="0" err="1"/>
              <a:t>Debue</a:t>
            </a:r>
            <a:r>
              <a:rPr lang="en-US" sz="1400" dirty="0"/>
              <a:t> – Study the Game with the Jet Bumpers</a:t>
            </a:r>
          </a:p>
          <a:p>
            <a:r>
              <a:rPr lang="en-US" sz="1400" dirty="0"/>
              <a:t>Build Season Starts!  -- You have 6 Weeks!</a:t>
            </a:r>
          </a:p>
          <a:p>
            <a:r>
              <a:rPr lang="en-US" sz="1400" dirty="0"/>
              <a:t>Hit all the EPIC targets to make a better robot</a:t>
            </a:r>
          </a:p>
          <a:p>
            <a:r>
              <a:rPr lang="en-US" sz="1400" dirty="0"/>
              <a:t>Don’t Hit the Panic Button!</a:t>
            </a:r>
          </a:p>
          <a:p>
            <a:r>
              <a:rPr lang="en-US" sz="1400" dirty="0"/>
              <a:t>5 Weeks to Go.  Hit the Targets in Order for the Best Robot</a:t>
            </a:r>
          </a:p>
          <a:p>
            <a:r>
              <a:rPr lang="en-US" sz="1400" dirty="0"/>
              <a:t>4 Weeks to GO!  Hurry, Hurry.  Hit more targets!</a:t>
            </a:r>
          </a:p>
          <a:p>
            <a:r>
              <a:rPr lang="en-US" sz="1400" dirty="0"/>
              <a:t>3 Weeks to GO! Hurry, Hurry </a:t>
            </a:r>
            <a:r>
              <a:rPr lang="en-US" sz="1400" dirty="0" err="1"/>
              <a:t>Hurry</a:t>
            </a:r>
            <a:r>
              <a:rPr lang="en-US" sz="1400" dirty="0"/>
              <a:t>!  Hit More targets!</a:t>
            </a:r>
          </a:p>
          <a:p>
            <a:r>
              <a:rPr lang="en-US" sz="1400" dirty="0"/>
              <a:t>2 Weeks to GO! HURRY!  MORE, MORE, MORE,</a:t>
            </a:r>
          </a:p>
          <a:p>
            <a:r>
              <a:rPr lang="en-US" sz="1400" dirty="0"/>
              <a:t>1 Week to GO!  Your almost out of TIME. HURRY! But Don’t Panic!</a:t>
            </a:r>
          </a:p>
          <a:p>
            <a:r>
              <a:rPr lang="en-US" sz="1400" dirty="0"/>
              <a:t>Its TIME TO PANIC – Parts are out-of-stock!</a:t>
            </a:r>
          </a:p>
          <a:p>
            <a:r>
              <a:rPr lang="en-US" sz="1400" dirty="0"/>
              <a:t>Its TIME TO PANIC – CNC isn’t finished!</a:t>
            </a:r>
          </a:p>
          <a:p>
            <a:r>
              <a:rPr lang="en-US" sz="1400" dirty="0"/>
              <a:t>Its TIME TO PANIC – CAD is not ready!</a:t>
            </a:r>
          </a:p>
          <a:p>
            <a:r>
              <a:rPr lang="en-US" sz="1400" dirty="0"/>
              <a:t>Its TIME TO PANIC – Programmers are sick!</a:t>
            </a:r>
          </a:p>
          <a:p>
            <a:r>
              <a:rPr lang="en-US" sz="1400" dirty="0"/>
              <a:t>Its TIME TO PANIC – Your robot is trash!</a:t>
            </a:r>
          </a:p>
          <a:p>
            <a:r>
              <a:rPr lang="en-US" sz="1400" dirty="0"/>
              <a:t>Welcome to Competition!  Cash in with your Robot!</a:t>
            </a:r>
          </a:p>
          <a:p>
            <a:r>
              <a:rPr lang="en-US" sz="1400" dirty="0"/>
              <a:t>Hit the Targets to get ranked.  </a:t>
            </a:r>
          </a:p>
          <a:p>
            <a:r>
              <a:rPr lang="en-US" sz="1400" dirty="0"/>
              <a:t>Climb the Ramp for more ranking points!</a:t>
            </a:r>
          </a:p>
          <a:p>
            <a:r>
              <a:rPr lang="en-US" sz="1400" dirty="0"/>
              <a:t>You Made it to PLAYOFFS!</a:t>
            </a:r>
          </a:p>
          <a:p>
            <a:r>
              <a:rPr lang="en-US" sz="1400" dirty="0"/>
              <a:t>Get selected with the Jet Bumpers.</a:t>
            </a:r>
          </a:p>
          <a:p>
            <a:r>
              <a:rPr lang="en-US" sz="1400" dirty="0"/>
              <a:t>You are seeded #47 – Hit the PANIC or go home!</a:t>
            </a:r>
          </a:p>
          <a:p>
            <a:r>
              <a:rPr lang="en-US" sz="1400" dirty="0"/>
              <a:t>Too bad, you didn’t get selected.</a:t>
            </a:r>
          </a:p>
          <a:p>
            <a:r>
              <a:rPr lang="en-US" sz="1400" dirty="0"/>
              <a:t>You are seeded #8 – good luck!</a:t>
            </a:r>
          </a:p>
          <a:p>
            <a:r>
              <a:rPr lang="en-US" sz="1400" dirty="0"/>
              <a:t>You are seeded NUMBER ONE!  </a:t>
            </a:r>
          </a:p>
        </p:txBody>
      </p:sp>
      <p:sp>
        <p:nvSpPr>
          <p:cNvPr id="4" name="TextBox 3">
            <a:extLst>
              <a:ext uri="{FF2B5EF4-FFF2-40B4-BE49-F238E27FC236}">
                <a16:creationId xmlns:a16="http://schemas.microsoft.com/office/drawing/2014/main" id="{CADB3B6B-81D5-5E2C-B416-FA6DDD521619}"/>
              </a:ext>
            </a:extLst>
          </p:cNvPr>
          <p:cNvSpPr txBox="1"/>
          <p:nvPr/>
        </p:nvSpPr>
        <p:spPr>
          <a:xfrm>
            <a:off x="6301409" y="1391477"/>
            <a:ext cx="4769575" cy="1661993"/>
          </a:xfrm>
          <a:prstGeom prst="rect">
            <a:avLst/>
          </a:prstGeom>
          <a:noFill/>
        </p:spPr>
        <p:txBody>
          <a:bodyPr wrap="none" rtlCol="0">
            <a:spAutoFit/>
          </a:bodyPr>
          <a:lstStyle/>
          <a:p>
            <a:r>
              <a:rPr lang="en-US" sz="1400" dirty="0"/>
              <a:t>Use your scouting data at the Jet Bumpers to select your team!</a:t>
            </a:r>
          </a:p>
          <a:p>
            <a:r>
              <a:rPr lang="en-US" sz="1400" dirty="0"/>
              <a:t>FOUL! – Frame Out of Bounds</a:t>
            </a:r>
          </a:p>
          <a:p>
            <a:r>
              <a:rPr lang="en-US" sz="1400" dirty="0"/>
              <a:t>FOUL! – Illegal Contact</a:t>
            </a:r>
          </a:p>
          <a:p>
            <a:r>
              <a:rPr lang="en-US" sz="1400" dirty="0"/>
              <a:t>FOUL! – Human Player Violation</a:t>
            </a:r>
          </a:p>
          <a:p>
            <a:r>
              <a:rPr lang="en-US" sz="1400" dirty="0"/>
              <a:t>FOUL! – Overweight</a:t>
            </a:r>
          </a:p>
          <a:p>
            <a:r>
              <a:rPr lang="en-US" sz="1400" dirty="0"/>
              <a:t>RED CARD! -- (For no discernable reason!) </a:t>
            </a:r>
          </a:p>
          <a:p>
            <a:endParaRPr lang="en-US" dirty="0"/>
          </a:p>
        </p:txBody>
      </p:sp>
    </p:spTree>
    <p:extLst>
      <p:ext uri="{BB962C8B-B14F-4D97-AF65-F5344CB8AC3E}">
        <p14:creationId xmlns:p14="http://schemas.microsoft.com/office/powerpoint/2010/main" val="3056359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04638-9DDE-ADFB-E49E-CBBA3EC24E70}"/>
              </a:ext>
            </a:extLst>
          </p:cNvPr>
          <p:cNvSpPr>
            <a:spLocks noGrp="1"/>
          </p:cNvSpPr>
          <p:nvPr>
            <p:ph type="title"/>
          </p:nvPr>
        </p:nvSpPr>
        <p:spPr/>
        <p:txBody>
          <a:bodyPr/>
          <a:lstStyle/>
          <a:p>
            <a:r>
              <a:rPr lang="en-US" dirty="0"/>
              <a:t>Nodes</a:t>
            </a:r>
          </a:p>
        </p:txBody>
      </p:sp>
      <p:graphicFrame>
        <p:nvGraphicFramePr>
          <p:cNvPr id="3" name="Table 3">
            <a:extLst>
              <a:ext uri="{FF2B5EF4-FFF2-40B4-BE49-F238E27FC236}">
                <a16:creationId xmlns:a16="http://schemas.microsoft.com/office/drawing/2014/main" id="{4E99BB90-898F-F969-A674-94D3DD83663F}"/>
              </a:ext>
            </a:extLst>
          </p:cNvPr>
          <p:cNvGraphicFramePr>
            <a:graphicFrameLocks noGrp="1"/>
          </p:cNvGraphicFramePr>
          <p:nvPr>
            <p:extLst>
              <p:ext uri="{D42A27DB-BD31-4B8C-83A1-F6EECF244321}">
                <p14:modId xmlns:p14="http://schemas.microsoft.com/office/powerpoint/2010/main" val="2730824782"/>
              </p:ext>
            </p:extLst>
          </p:nvPr>
        </p:nvGraphicFramePr>
        <p:xfrm>
          <a:off x="992889" y="1377392"/>
          <a:ext cx="9867615" cy="4145280"/>
        </p:xfrm>
        <a:graphic>
          <a:graphicData uri="http://schemas.openxmlformats.org/drawingml/2006/table">
            <a:tbl>
              <a:tblPr firstRow="1" bandRow="1">
                <a:tableStyleId>{5C22544A-7EE6-4342-B048-85BDC9FD1C3A}</a:tableStyleId>
              </a:tblPr>
              <a:tblGrid>
                <a:gridCol w="1601623">
                  <a:extLst>
                    <a:ext uri="{9D8B030D-6E8A-4147-A177-3AD203B41FA5}">
                      <a16:colId xmlns:a16="http://schemas.microsoft.com/office/drawing/2014/main" val="3865326435"/>
                    </a:ext>
                  </a:extLst>
                </a:gridCol>
                <a:gridCol w="2890737">
                  <a:extLst>
                    <a:ext uri="{9D8B030D-6E8A-4147-A177-3AD203B41FA5}">
                      <a16:colId xmlns:a16="http://schemas.microsoft.com/office/drawing/2014/main" val="3817274167"/>
                    </a:ext>
                  </a:extLst>
                </a:gridCol>
                <a:gridCol w="1129446">
                  <a:extLst>
                    <a:ext uri="{9D8B030D-6E8A-4147-A177-3AD203B41FA5}">
                      <a16:colId xmlns:a16="http://schemas.microsoft.com/office/drawing/2014/main" val="3551676697"/>
                    </a:ext>
                  </a:extLst>
                </a:gridCol>
                <a:gridCol w="2192421">
                  <a:extLst>
                    <a:ext uri="{9D8B030D-6E8A-4147-A177-3AD203B41FA5}">
                      <a16:colId xmlns:a16="http://schemas.microsoft.com/office/drawing/2014/main" val="2185656036"/>
                    </a:ext>
                  </a:extLst>
                </a:gridCol>
                <a:gridCol w="2053388">
                  <a:extLst>
                    <a:ext uri="{9D8B030D-6E8A-4147-A177-3AD203B41FA5}">
                      <a16:colId xmlns:a16="http://schemas.microsoft.com/office/drawing/2014/main" val="613075005"/>
                    </a:ext>
                  </a:extLst>
                </a:gridCol>
              </a:tblGrid>
              <a:tr h="370840">
                <a:tc>
                  <a:txBody>
                    <a:bodyPr/>
                    <a:lstStyle/>
                    <a:p>
                      <a:r>
                        <a:rPr lang="en-US" dirty="0"/>
                        <a:t>Node Name</a:t>
                      </a:r>
                    </a:p>
                  </a:txBody>
                  <a:tcPr/>
                </a:tc>
                <a:tc>
                  <a:txBody>
                    <a:bodyPr/>
                    <a:lstStyle/>
                    <a:p>
                      <a:r>
                        <a:rPr lang="en-US" dirty="0"/>
                        <a:t>Node Function</a:t>
                      </a:r>
                    </a:p>
                  </a:txBody>
                  <a:tcPr/>
                </a:tc>
                <a:tc>
                  <a:txBody>
                    <a:bodyPr/>
                    <a:lstStyle/>
                    <a:p>
                      <a:r>
                        <a:rPr lang="en-US" dirty="0"/>
                        <a:t>Address</a:t>
                      </a:r>
                    </a:p>
                  </a:txBody>
                  <a:tcPr/>
                </a:tc>
                <a:tc>
                  <a:txBody>
                    <a:bodyPr/>
                    <a:lstStyle/>
                    <a:p>
                      <a:r>
                        <a:rPr lang="en-US" dirty="0"/>
                        <a:t>Inputs</a:t>
                      </a:r>
                    </a:p>
                  </a:txBody>
                  <a:tcPr/>
                </a:tc>
                <a:tc>
                  <a:txBody>
                    <a:bodyPr/>
                    <a:lstStyle/>
                    <a:p>
                      <a:r>
                        <a:rPr lang="en-US" dirty="0"/>
                        <a:t>Outputs</a:t>
                      </a:r>
                    </a:p>
                  </a:txBody>
                  <a:tcPr/>
                </a:tc>
                <a:extLst>
                  <a:ext uri="{0D108BD9-81ED-4DB2-BD59-A6C34878D82A}">
                    <a16:rowId xmlns:a16="http://schemas.microsoft.com/office/drawing/2014/main" val="1964539274"/>
                  </a:ext>
                </a:extLst>
              </a:tr>
              <a:tr h="370840">
                <a:tc>
                  <a:txBody>
                    <a:bodyPr/>
                    <a:lstStyle/>
                    <a:p>
                      <a:r>
                        <a:rPr lang="en-US" dirty="0"/>
                        <a:t>Lights – </a:t>
                      </a:r>
                    </a:p>
                    <a:p>
                      <a:r>
                        <a:rPr lang="en-US" dirty="0" err="1"/>
                        <a:t>Socre</a:t>
                      </a:r>
                      <a:r>
                        <a:rPr lang="en-US" dirty="0"/>
                        <a:t> Box</a:t>
                      </a:r>
                    </a:p>
                  </a:txBody>
                  <a:tcPr/>
                </a:tc>
                <a:tc>
                  <a:txBody>
                    <a:bodyPr/>
                    <a:lstStyle/>
                    <a:p>
                      <a:r>
                        <a:rPr lang="en-US" dirty="0"/>
                        <a:t>Lights in Score Box</a:t>
                      </a:r>
                    </a:p>
                  </a:txBody>
                  <a:tcPr/>
                </a:tc>
                <a:tc>
                  <a:txBody>
                    <a:bodyPr/>
                    <a:lstStyle/>
                    <a:p>
                      <a:r>
                        <a:rPr lang="en-US" dirty="0"/>
                        <a:t>2</a:t>
                      </a:r>
                    </a:p>
                  </a:txBody>
                  <a:tcPr/>
                </a:tc>
                <a:tc>
                  <a:txBody>
                    <a:bodyPr/>
                    <a:lstStyle/>
                    <a:p>
                      <a:r>
                        <a:rPr lang="en-US" dirty="0"/>
                        <a:t>None</a:t>
                      </a:r>
                    </a:p>
                  </a:txBody>
                  <a:tcPr/>
                </a:tc>
                <a:tc>
                  <a:txBody>
                    <a:bodyPr/>
                    <a:lstStyle/>
                    <a:p>
                      <a:r>
                        <a:rPr lang="en-US" dirty="0"/>
                        <a:t>Neo Pixels</a:t>
                      </a:r>
                    </a:p>
                    <a:p>
                      <a:r>
                        <a:rPr lang="en-US" dirty="0"/>
                        <a:t>6 Lamps</a:t>
                      </a:r>
                    </a:p>
                  </a:txBody>
                  <a:tcPr/>
                </a:tc>
                <a:extLst>
                  <a:ext uri="{0D108BD9-81ED-4DB2-BD59-A6C34878D82A}">
                    <a16:rowId xmlns:a16="http://schemas.microsoft.com/office/drawing/2014/main" val="3019774157"/>
                  </a:ext>
                </a:extLst>
              </a:tr>
              <a:tr h="370840">
                <a:tc>
                  <a:txBody>
                    <a:bodyPr/>
                    <a:lstStyle/>
                    <a:p>
                      <a:r>
                        <a:rPr lang="en-US" dirty="0"/>
                        <a:t>Lights – Playfield</a:t>
                      </a:r>
                    </a:p>
                  </a:txBody>
                  <a:tcPr/>
                </a:tc>
                <a:tc>
                  <a:txBody>
                    <a:bodyPr/>
                    <a:lstStyle/>
                    <a:p>
                      <a:r>
                        <a:rPr lang="en-US" dirty="0"/>
                        <a:t>Lights in the Playfield</a:t>
                      </a:r>
                    </a:p>
                  </a:txBody>
                  <a:tcPr/>
                </a:tc>
                <a:tc>
                  <a:txBody>
                    <a:bodyPr/>
                    <a:lstStyle/>
                    <a:p>
                      <a:r>
                        <a:rPr lang="en-US" dirty="0"/>
                        <a:t>3</a:t>
                      </a:r>
                    </a:p>
                  </a:txBody>
                  <a:tcPr/>
                </a:tc>
                <a:tc>
                  <a:txBody>
                    <a:bodyPr/>
                    <a:lstStyle/>
                    <a:p>
                      <a:r>
                        <a:rPr lang="en-US" dirty="0"/>
                        <a:t>None</a:t>
                      </a:r>
                    </a:p>
                  </a:txBody>
                  <a:tcPr/>
                </a:tc>
                <a:tc>
                  <a:txBody>
                    <a:bodyPr/>
                    <a:lstStyle/>
                    <a:p>
                      <a:r>
                        <a:rPr lang="en-US" dirty="0"/>
                        <a:t>Neo Pixels</a:t>
                      </a:r>
                    </a:p>
                    <a:p>
                      <a:r>
                        <a:rPr lang="en-US" dirty="0"/>
                        <a:t>2 Lamps</a:t>
                      </a:r>
                    </a:p>
                  </a:txBody>
                  <a:tcPr/>
                </a:tc>
                <a:extLst>
                  <a:ext uri="{0D108BD9-81ED-4DB2-BD59-A6C34878D82A}">
                    <a16:rowId xmlns:a16="http://schemas.microsoft.com/office/drawing/2014/main" val="1009950062"/>
                  </a:ext>
                </a:extLst>
              </a:tr>
              <a:tr h="370840">
                <a:tc>
                  <a:txBody>
                    <a:bodyPr/>
                    <a:lstStyle/>
                    <a:p>
                      <a:r>
                        <a:rPr lang="en-US" dirty="0"/>
                        <a:t>Flippers</a:t>
                      </a:r>
                    </a:p>
                  </a:txBody>
                  <a:tcPr/>
                </a:tc>
                <a:tc>
                  <a:txBody>
                    <a:bodyPr/>
                    <a:lstStyle/>
                    <a:p>
                      <a:r>
                        <a:rPr lang="en-US" dirty="0"/>
                        <a:t>Flippers</a:t>
                      </a:r>
                    </a:p>
                  </a:txBody>
                  <a:tcPr/>
                </a:tc>
                <a:tc>
                  <a:txBody>
                    <a:bodyPr/>
                    <a:lstStyle/>
                    <a:p>
                      <a:r>
                        <a:rPr lang="en-US" dirty="0"/>
                        <a:t>4</a:t>
                      </a:r>
                    </a:p>
                  </a:txBody>
                  <a:tcPr/>
                </a:tc>
                <a:tc>
                  <a:txBody>
                    <a:bodyPr/>
                    <a:lstStyle/>
                    <a:p>
                      <a:r>
                        <a:rPr lang="en-US" dirty="0"/>
                        <a:t>6 Switches</a:t>
                      </a:r>
                    </a:p>
                  </a:txBody>
                  <a:tcPr/>
                </a:tc>
                <a:tc>
                  <a:txBody>
                    <a:bodyPr/>
                    <a:lstStyle/>
                    <a:p>
                      <a:r>
                        <a:rPr lang="en-US" dirty="0"/>
                        <a:t>6 Coils</a:t>
                      </a:r>
                    </a:p>
                  </a:txBody>
                  <a:tcPr/>
                </a:tc>
                <a:extLst>
                  <a:ext uri="{0D108BD9-81ED-4DB2-BD59-A6C34878D82A}">
                    <a16:rowId xmlns:a16="http://schemas.microsoft.com/office/drawing/2014/main" val="4194756743"/>
                  </a:ext>
                </a:extLst>
              </a:tr>
              <a:tr h="370840">
                <a:tc>
                  <a:txBody>
                    <a:bodyPr/>
                    <a:lstStyle/>
                    <a:p>
                      <a:r>
                        <a:rPr lang="en-US" dirty="0"/>
                        <a:t>Bumpers</a:t>
                      </a:r>
                    </a:p>
                  </a:txBody>
                  <a:tcPr/>
                </a:tc>
                <a:tc>
                  <a:txBody>
                    <a:bodyPr/>
                    <a:lstStyle/>
                    <a:p>
                      <a:r>
                        <a:rPr lang="en-US" dirty="0"/>
                        <a:t>Jet Bumpers</a:t>
                      </a:r>
                    </a:p>
                  </a:txBody>
                  <a:tcPr/>
                </a:tc>
                <a:tc>
                  <a:txBody>
                    <a:bodyPr/>
                    <a:lstStyle/>
                    <a:p>
                      <a:r>
                        <a:rPr lang="en-US" dirty="0"/>
                        <a:t>5</a:t>
                      </a:r>
                    </a:p>
                  </a:txBody>
                  <a:tcPr/>
                </a:tc>
                <a:tc>
                  <a:txBody>
                    <a:bodyPr/>
                    <a:lstStyle/>
                    <a:p>
                      <a:r>
                        <a:rPr lang="en-US" dirty="0"/>
                        <a:t>3 Switches</a:t>
                      </a:r>
                    </a:p>
                  </a:txBody>
                  <a:tcPr/>
                </a:tc>
                <a:tc>
                  <a:txBody>
                    <a:bodyPr/>
                    <a:lstStyle/>
                    <a:p>
                      <a:r>
                        <a:rPr lang="en-US" dirty="0"/>
                        <a:t>3 Coils</a:t>
                      </a:r>
                    </a:p>
                    <a:p>
                      <a:r>
                        <a:rPr lang="en-US" dirty="0"/>
                        <a:t>3 Lamps</a:t>
                      </a:r>
                    </a:p>
                  </a:txBody>
                  <a:tcPr/>
                </a:tc>
                <a:extLst>
                  <a:ext uri="{0D108BD9-81ED-4DB2-BD59-A6C34878D82A}">
                    <a16:rowId xmlns:a16="http://schemas.microsoft.com/office/drawing/2014/main" val="1444253679"/>
                  </a:ext>
                </a:extLst>
              </a:tr>
              <a:tr h="370840">
                <a:tc>
                  <a:txBody>
                    <a:bodyPr/>
                    <a:lstStyle/>
                    <a:p>
                      <a:r>
                        <a:rPr lang="en-US" dirty="0"/>
                        <a:t>Kicker</a:t>
                      </a:r>
                    </a:p>
                  </a:txBody>
                  <a:tcPr/>
                </a:tc>
                <a:tc>
                  <a:txBody>
                    <a:bodyPr/>
                    <a:lstStyle/>
                    <a:p>
                      <a:r>
                        <a:rPr lang="en-US" dirty="0"/>
                        <a:t>Sling Shot Kickers</a:t>
                      </a:r>
                    </a:p>
                  </a:txBody>
                  <a:tcPr/>
                </a:tc>
                <a:tc>
                  <a:txBody>
                    <a:bodyPr/>
                    <a:lstStyle/>
                    <a:p>
                      <a:r>
                        <a:rPr lang="en-US" dirty="0"/>
                        <a:t>6</a:t>
                      </a:r>
                    </a:p>
                  </a:txBody>
                  <a:tcPr/>
                </a:tc>
                <a:tc>
                  <a:txBody>
                    <a:bodyPr/>
                    <a:lstStyle/>
                    <a:p>
                      <a:r>
                        <a:rPr lang="en-US" dirty="0"/>
                        <a:t>3 Switches</a:t>
                      </a:r>
                    </a:p>
                  </a:txBody>
                  <a:tcPr/>
                </a:tc>
                <a:tc>
                  <a:txBody>
                    <a:bodyPr/>
                    <a:lstStyle/>
                    <a:p>
                      <a:r>
                        <a:rPr lang="en-US" dirty="0"/>
                        <a:t>3 Coils</a:t>
                      </a:r>
                    </a:p>
                  </a:txBody>
                  <a:tcPr/>
                </a:tc>
                <a:extLst>
                  <a:ext uri="{0D108BD9-81ED-4DB2-BD59-A6C34878D82A}">
                    <a16:rowId xmlns:a16="http://schemas.microsoft.com/office/drawing/2014/main" val="2651144635"/>
                  </a:ext>
                </a:extLst>
              </a:tr>
              <a:tr h="370840">
                <a:tc>
                  <a:txBody>
                    <a:bodyPr/>
                    <a:lstStyle/>
                    <a:p>
                      <a:r>
                        <a:rPr lang="en-US" dirty="0"/>
                        <a:t>Lane Sensors</a:t>
                      </a:r>
                    </a:p>
                  </a:txBody>
                  <a:tcPr/>
                </a:tc>
                <a:tc>
                  <a:txBody>
                    <a:bodyPr/>
                    <a:lstStyle/>
                    <a:p>
                      <a:r>
                        <a:rPr lang="en-US" dirty="0"/>
                        <a:t>Lane Switches</a:t>
                      </a:r>
                    </a:p>
                  </a:txBody>
                  <a:tcPr/>
                </a:tc>
                <a:tc>
                  <a:txBody>
                    <a:bodyPr/>
                    <a:lstStyle/>
                    <a:p>
                      <a:r>
                        <a:rPr lang="en-US" dirty="0"/>
                        <a:t>7</a:t>
                      </a:r>
                    </a:p>
                  </a:txBody>
                  <a:tcPr/>
                </a:tc>
                <a:tc>
                  <a:txBody>
                    <a:bodyPr/>
                    <a:lstStyle/>
                    <a:p>
                      <a:r>
                        <a:rPr lang="en-US" dirty="0"/>
                        <a:t>15 Switches</a:t>
                      </a:r>
                    </a:p>
                  </a:txBody>
                  <a:tcPr/>
                </a:tc>
                <a:tc>
                  <a:txBody>
                    <a:bodyPr/>
                    <a:lstStyle/>
                    <a:p>
                      <a:r>
                        <a:rPr lang="en-US" dirty="0"/>
                        <a:t>None</a:t>
                      </a:r>
                    </a:p>
                  </a:txBody>
                  <a:tcPr/>
                </a:tc>
                <a:extLst>
                  <a:ext uri="{0D108BD9-81ED-4DB2-BD59-A6C34878D82A}">
                    <a16:rowId xmlns:a16="http://schemas.microsoft.com/office/drawing/2014/main" val="1971029163"/>
                  </a:ext>
                </a:extLst>
              </a:tr>
              <a:tr h="370840">
                <a:tc>
                  <a:txBody>
                    <a:bodyPr/>
                    <a:lstStyle/>
                    <a:p>
                      <a:r>
                        <a:rPr lang="en-US" dirty="0"/>
                        <a:t>Targets</a:t>
                      </a:r>
                    </a:p>
                  </a:txBody>
                  <a:tcPr/>
                </a:tc>
                <a:tc>
                  <a:txBody>
                    <a:bodyPr/>
                    <a:lstStyle/>
                    <a:p>
                      <a:r>
                        <a:rPr lang="en-US" dirty="0"/>
                        <a:t>Target Switches</a:t>
                      </a:r>
                    </a:p>
                  </a:txBody>
                  <a:tcPr/>
                </a:tc>
                <a:tc>
                  <a:txBody>
                    <a:bodyPr/>
                    <a:lstStyle/>
                    <a:p>
                      <a:r>
                        <a:rPr lang="en-US" dirty="0"/>
                        <a:t>8</a:t>
                      </a:r>
                    </a:p>
                  </a:txBody>
                  <a:tcPr/>
                </a:tc>
                <a:tc>
                  <a:txBody>
                    <a:bodyPr/>
                    <a:lstStyle/>
                    <a:p>
                      <a:r>
                        <a:rPr lang="en-US" dirty="0"/>
                        <a:t>8 Switches</a:t>
                      </a:r>
                    </a:p>
                  </a:txBody>
                  <a:tcPr/>
                </a:tc>
                <a:tc>
                  <a:txBody>
                    <a:bodyPr/>
                    <a:lstStyle/>
                    <a:p>
                      <a:r>
                        <a:rPr lang="en-US" dirty="0"/>
                        <a:t>None</a:t>
                      </a:r>
                    </a:p>
                  </a:txBody>
                  <a:tcPr/>
                </a:tc>
                <a:extLst>
                  <a:ext uri="{0D108BD9-81ED-4DB2-BD59-A6C34878D82A}">
                    <a16:rowId xmlns:a16="http://schemas.microsoft.com/office/drawing/2014/main" val="2489753644"/>
                  </a:ext>
                </a:extLst>
              </a:tr>
              <a:tr h="370840">
                <a:tc>
                  <a:txBody>
                    <a:bodyPr/>
                    <a:lstStyle/>
                    <a:p>
                      <a:r>
                        <a:rPr lang="en-US" dirty="0"/>
                        <a:t>Test</a:t>
                      </a:r>
                    </a:p>
                  </a:txBody>
                  <a:tcPr/>
                </a:tc>
                <a:tc>
                  <a:txBody>
                    <a:bodyPr/>
                    <a:lstStyle/>
                    <a:p>
                      <a:r>
                        <a:rPr lang="en-US" dirty="0"/>
                        <a:t>Debugging Comm Bus</a:t>
                      </a:r>
                    </a:p>
                  </a:txBody>
                  <a:tcPr/>
                </a:tc>
                <a:tc>
                  <a:txBody>
                    <a:bodyPr/>
                    <a:lstStyle/>
                    <a:p>
                      <a:r>
                        <a:rPr lang="en-US" dirty="0"/>
                        <a:t>9</a:t>
                      </a:r>
                    </a:p>
                  </a:txBody>
                  <a:tcPr/>
                </a:tc>
                <a:tc>
                  <a:txBody>
                    <a:bodyPr/>
                    <a:lstStyle/>
                    <a:p>
                      <a:r>
                        <a:rPr lang="en-US" dirty="0"/>
                        <a:t>NA</a:t>
                      </a:r>
                    </a:p>
                  </a:txBody>
                  <a:tcPr/>
                </a:tc>
                <a:tc>
                  <a:txBody>
                    <a:bodyPr/>
                    <a:lstStyle/>
                    <a:p>
                      <a:r>
                        <a:rPr lang="en-US" dirty="0"/>
                        <a:t>NA</a:t>
                      </a:r>
                    </a:p>
                  </a:txBody>
                  <a:tcPr/>
                </a:tc>
                <a:extLst>
                  <a:ext uri="{0D108BD9-81ED-4DB2-BD59-A6C34878D82A}">
                    <a16:rowId xmlns:a16="http://schemas.microsoft.com/office/drawing/2014/main" val="3365754117"/>
                  </a:ext>
                </a:extLst>
              </a:tr>
            </a:tbl>
          </a:graphicData>
        </a:graphic>
      </p:graphicFrame>
    </p:spTree>
    <p:extLst>
      <p:ext uri="{BB962C8B-B14F-4D97-AF65-F5344CB8AC3E}">
        <p14:creationId xmlns:p14="http://schemas.microsoft.com/office/powerpoint/2010/main" val="4107551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E762-648C-621F-B3BF-03883FCFC75F}"/>
              </a:ext>
            </a:extLst>
          </p:cNvPr>
          <p:cNvSpPr>
            <a:spLocks noGrp="1"/>
          </p:cNvSpPr>
          <p:nvPr>
            <p:ph type="title"/>
          </p:nvPr>
        </p:nvSpPr>
        <p:spPr/>
        <p:txBody>
          <a:bodyPr/>
          <a:lstStyle/>
          <a:p>
            <a:r>
              <a:rPr lang="en-US" dirty="0"/>
              <a:t>Node Pins VS Outputs  </a:t>
            </a:r>
          </a:p>
        </p:txBody>
      </p:sp>
      <p:graphicFrame>
        <p:nvGraphicFramePr>
          <p:cNvPr id="3" name="Table 3">
            <a:extLst>
              <a:ext uri="{FF2B5EF4-FFF2-40B4-BE49-F238E27FC236}">
                <a16:creationId xmlns:a16="http://schemas.microsoft.com/office/drawing/2014/main" id="{1DAD5A7E-3B37-FD7C-3925-4D70350D585E}"/>
              </a:ext>
            </a:extLst>
          </p:cNvPr>
          <p:cNvGraphicFramePr>
            <a:graphicFrameLocks noGrp="1"/>
          </p:cNvGraphicFramePr>
          <p:nvPr>
            <p:extLst>
              <p:ext uri="{D42A27DB-BD31-4B8C-83A1-F6EECF244321}">
                <p14:modId xmlns:p14="http://schemas.microsoft.com/office/powerpoint/2010/main" val="3572091048"/>
              </p:ext>
            </p:extLst>
          </p:nvPr>
        </p:nvGraphicFramePr>
        <p:xfrm>
          <a:off x="716548" y="2024423"/>
          <a:ext cx="2620210" cy="1404576"/>
        </p:xfrm>
        <a:graphic>
          <a:graphicData uri="http://schemas.openxmlformats.org/drawingml/2006/table">
            <a:tbl>
              <a:tblPr firstRow="1" bandRow="1">
                <a:tableStyleId>{5C22544A-7EE6-4342-B048-85BDC9FD1C3A}</a:tableStyleId>
              </a:tblPr>
              <a:tblGrid>
                <a:gridCol w="135651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Neo Pixels </a:t>
                      </a:r>
                    </a:p>
                  </a:txBody>
                  <a:tcPr/>
                </a:tc>
                <a:tc>
                  <a:txBody>
                    <a:bodyPr/>
                    <a:lstStyle/>
                    <a:p>
                      <a:r>
                        <a:rPr lang="en-US" sz="1400" dirty="0"/>
                        <a:t>D12</a:t>
                      </a:r>
                    </a:p>
                  </a:txBody>
                  <a:tcPr/>
                </a:tc>
                <a:extLst>
                  <a:ext uri="{0D108BD9-81ED-4DB2-BD59-A6C34878D82A}">
                    <a16:rowId xmlns:a16="http://schemas.microsoft.com/office/drawing/2014/main" val="3528390912"/>
                  </a:ext>
                </a:extLst>
              </a:tr>
              <a:tr h="351144">
                <a:tc>
                  <a:txBody>
                    <a:bodyPr/>
                    <a:lstStyle/>
                    <a:p>
                      <a:r>
                        <a:rPr lang="en-US" sz="1400" dirty="0"/>
                        <a:t>Panic Light  </a:t>
                      </a:r>
                    </a:p>
                  </a:txBody>
                  <a:tcPr/>
                </a:tc>
                <a:tc>
                  <a:txBody>
                    <a:bodyPr/>
                    <a:lstStyle/>
                    <a:p>
                      <a:r>
                        <a:rPr lang="en-US" sz="1400" dirty="0"/>
                        <a:t>D6</a:t>
                      </a:r>
                    </a:p>
                  </a:txBody>
                  <a:tcPr/>
                </a:tc>
                <a:extLst>
                  <a:ext uri="{0D108BD9-81ED-4DB2-BD59-A6C34878D82A}">
                    <a16:rowId xmlns:a16="http://schemas.microsoft.com/office/drawing/2014/main" val="769560780"/>
                  </a:ext>
                </a:extLst>
              </a:tr>
              <a:tr h="351144">
                <a:tc>
                  <a:txBody>
                    <a:bodyPr/>
                    <a:lstStyle/>
                    <a:p>
                      <a:r>
                        <a:rPr lang="en-US" sz="1400" dirty="0"/>
                        <a:t>Spare Light </a:t>
                      </a:r>
                    </a:p>
                  </a:txBody>
                  <a:tcPr/>
                </a:tc>
                <a:tc>
                  <a:txBody>
                    <a:bodyPr/>
                    <a:lstStyle/>
                    <a:p>
                      <a:r>
                        <a:rPr lang="en-US" sz="1400" dirty="0"/>
                        <a:t>D5</a:t>
                      </a:r>
                    </a:p>
                  </a:txBody>
                  <a:tcPr/>
                </a:tc>
                <a:extLst>
                  <a:ext uri="{0D108BD9-81ED-4DB2-BD59-A6C34878D82A}">
                    <a16:rowId xmlns:a16="http://schemas.microsoft.com/office/drawing/2014/main" val="287786777"/>
                  </a:ext>
                </a:extLst>
              </a:tr>
            </a:tbl>
          </a:graphicData>
        </a:graphic>
      </p:graphicFrame>
      <p:sp>
        <p:nvSpPr>
          <p:cNvPr id="4" name="TextBox 3">
            <a:extLst>
              <a:ext uri="{FF2B5EF4-FFF2-40B4-BE49-F238E27FC236}">
                <a16:creationId xmlns:a16="http://schemas.microsoft.com/office/drawing/2014/main" id="{75088A84-B654-F009-959E-8D2EE9197531}"/>
              </a:ext>
            </a:extLst>
          </p:cNvPr>
          <p:cNvSpPr txBox="1"/>
          <p:nvPr/>
        </p:nvSpPr>
        <p:spPr>
          <a:xfrm>
            <a:off x="716548" y="1604211"/>
            <a:ext cx="2208810" cy="369332"/>
          </a:xfrm>
          <a:prstGeom prst="rect">
            <a:avLst/>
          </a:prstGeom>
          <a:noFill/>
        </p:spPr>
        <p:txBody>
          <a:bodyPr wrap="none" rtlCol="0">
            <a:spAutoFit/>
          </a:bodyPr>
          <a:lstStyle/>
          <a:p>
            <a:r>
              <a:rPr lang="en-US" dirty="0"/>
              <a:t>For the “Lights” Node</a:t>
            </a:r>
          </a:p>
        </p:txBody>
      </p:sp>
      <p:sp>
        <p:nvSpPr>
          <p:cNvPr id="5" name="TextBox 4">
            <a:extLst>
              <a:ext uri="{FF2B5EF4-FFF2-40B4-BE49-F238E27FC236}">
                <a16:creationId xmlns:a16="http://schemas.microsoft.com/office/drawing/2014/main" id="{B8D127DA-4526-672E-E41B-812255250B7A}"/>
              </a:ext>
            </a:extLst>
          </p:cNvPr>
          <p:cNvSpPr txBox="1"/>
          <p:nvPr/>
        </p:nvSpPr>
        <p:spPr>
          <a:xfrm>
            <a:off x="3550653" y="1668642"/>
            <a:ext cx="2261004" cy="369332"/>
          </a:xfrm>
          <a:prstGeom prst="rect">
            <a:avLst/>
          </a:prstGeom>
          <a:noFill/>
        </p:spPr>
        <p:txBody>
          <a:bodyPr wrap="none" rtlCol="0">
            <a:spAutoFit/>
          </a:bodyPr>
          <a:lstStyle/>
          <a:p>
            <a:r>
              <a:rPr lang="en-US" dirty="0"/>
              <a:t>For the “Target” Node</a:t>
            </a:r>
          </a:p>
        </p:txBody>
      </p:sp>
      <p:graphicFrame>
        <p:nvGraphicFramePr>
          <p:cNvPr id="6" name="Table 3">
            <a:extLst>
              <a:ext uri="{FF2B5EF4-FFF2-40B4-BE49-F238E27FC236}">
                <a16:creationId xmlns:a16="http://schemas.microsoft.com/office/drawing/2014/main" id="{DCDBE337-A7ED-F54F-B751-691086420D07}"/>
              </a:ext>
            </a:extLst>
          </p:cNvPr>
          <p:cNvGraphicFramePr>
            <a:graphicFrameLocks noGrp="1"/>
          </p:cNvGraphicFramePr>
          <p:nvPr>
            <p:extLst>
              <p:ext uri="{D42A27DB-BD31-4B8C-83A1-F6EECF244321}">
                <p14:modId xmlns:p14="http://schemas.microsoft.com/office/powerpoint/2010/main" val="2777859019"/>
              </p:ext>
            </p:extLst>
          </p:nvPr>
        </p:nvGraphicFramePr>
        <p:xfrm>
          <a:off x="3578901" y="2024423"/>
          <a:ext cx="2025141" cy="2743200"/>
        </p:xfrm>
        <a:graphic>
          <a:graphicData uri="http://schemas.openxmlformats.org/drawingml/2006/table">
            <a:tbl>
              <a:tblPr firstRow="1" bandRow="1">
                <a:tableStyleId>{5C22544A-7EE6-4342-B048-85BDC9FD1C3A}</a:tableStyleId>
              </a:tblPr>
              <a:tblGrid>
                <a:gridCol w="1062615">
                  <a:extLst>
                    <a:ext uri="{9D8B030D-6E8A-4147-A177-3AD203B41FA5}">
                      <a16:colId xmlns:a16="http://schemas.microsoft.com/office/drawing/2014/main" val="3283721874"/>
                    </a:ext>
                  </a:extLst>
                </a:gridCol>
                <a:gridCol w="962526">
                  <a:extLst>
                    <a:ext uri="{9D8B030D-6E8A-4147-A177-3AD203B41FA5}">
                      <a16:colId xmlns:a16="http://schemas.microsoft.com/office/drawing/2014/main" val="3706718510"/>
                    </a:ext>
                  </a:extLst>
                </a:gridCol>
              </a:tblGrid>
              <a:tr h="255738">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229307">
                <a:tc>
                  <a:txBody>
                    <a:bodyPr/>
                    <a:lstStyle/>
                    <a:p>
                      <a:r>
                        <a:rPr lang="en-US" sz="1400" dirty="0"/>
                        <a:t>S1</a:t>
                      </a:r>
                    </a:p>
                  </a:txBody>
                  <a:tcPr/>
                </a:tc>
                <a:tc>
                  <a:txBody>
                    <a:bodyPr/>
                    <a:lstStyle/>
                    <a:p>
                      <a:r>
                        <a:rPr lang="en-US" sz="1400" dirty="0"/>
                        <a:t>D4</a:t>
                      </a:r>
                    </a:p>
                  </a:txBody>
                  <a:tcPr/>
                </a:tc>
                <a:extLst>
                  <a:ext uri="{0D108BD9-81ED-4DB2-BD59-A6C34878D82A}">
                    <a16:rowId xmlns:a16="http://schemas.microsoft.com/office/drawing/2014/main" val="3528390912"/>
                  </a:ext>
                </a:extLst>
              </a:tr>
              <a:tr h="229307">
                <a:tc>
                  <a:txBody>
                    <a:bodyPr/>
                    <a:lstStyle/>
                    <a:p>
                      <a:r>
                        <a:rPr lang="en-US" sz="1400" dirty="0"/>
                        <a:t>S2</a:t>
                      </a:r>
                    </a:p>
                  </a:txBody>
                  <a:tcPr/>
                </a:tc>
                <a:tc>
                  <a:txBody>
                    <a:bodyPr/>
                    <a:lstStyle/>
                    <a:p>
                      <a:r>
                        <a:rPr lang="en-US" sz="1400" dirty="0"/>
                        <a:t>D7</a:t>
                      </a:r>
                    </a:p>
                  </a:txBody>
                  <a:tcPr/>
                </a:tc>
                <a:extLst>
                  <a:ext uri="{0D108BD9-81ED-4DB2-BD59-A6C34878D82A}">
                    <a16:rowId xmlns:a16="http://schemas.microsoft.com/office/drawing/2014/main" val="769560780"/>
                  </a:ext>
                </a:extLst>
              </a:tr>
              <a:tr h="229307">
                <a:tc>
                  <a:txBody>
                    <a:bodyPr/>
                    <a:lstStyle/>
                    <a:p>
                      <a:r>
                        <a:rPr lang="en-US" sz="1400" dirty="0"/>
                        <a:t>S3</a:t>
                      </a:r>
                    </a:p>
                  </a:txBody>
                  <a:tcPr/>
                </a:tc>
                <a:tc>
                  <a:txBody>
                    <a:bodyPr/>
                    <a:lstStyle/>
                    <a:p>
                      <a:r>
                        <a:rPr lang="en-US" sz="1400" dirty="0"/>
                        <a:t>D8</a:t>
                      </a:r>
                    </a:p>
                  </a:txBody>
                  <a:tcPr/>
                </a:tc>
                <a:extLst>
                  <a:ext uri="{0D108BD9-81ED-4DB2-BD59-A6C34878D82A}">
                    <a16:rowId xmlns:a16="http://schemas.microsoft.com/office/drawing/2014/main" val="287786777"/>
                  </a:ext>
                </a:extLst>
              </a:tr>
              <a:tr h="229307">
                <a:tc>
                  <a:txBody>
                    <a:bodyPr/>
                    <a:lstStyle/>
                    <a:p>
                      <a:r>
                        <a:rPr lang="en-US" sz="1400" dirty="0"/>
                        <a:t>S4</a:t>
                      </a:r>
                    </a:p>
                  </a:txBody>
                  <a:tcPr/>
                </a:tc>
                <a:tc>
                  <a:txBody>
                    <a:bodyPr/>
                    <a:lstStyle/>
                    <a:p>
                      <a:r>
                        <a:rPr lang="en-US" sz="1400" dirty="0"/>
                        <a:t>A0</a:t>
                      </a:r>
                    </a:p>
                  </a:txBody>
                  <a:tcPr/>
                </a:tc>
                <a:extLst>
                  <a:ext uri="{0D108BD9-81ED-4DB2-BD59-A6C34878D82A}">
                    <a16:rowId xmlns:a16="http://schemas.microsoft.com/office/drawing/2014/main" val="51179829"/>
                  </a:ext>
                </a:extLst>
              </a:tr>
              <a:tr h="229307">
                <a:tc>
                  <a:txBody>
                    <a:bodyPr/>
                    <a:lstStyle/>
                    <a:p>
                      <a:r>
                        <a:rPr lang="en-US" sz="1400" dirty="0"/>
                        <a:t>S5</a:t>
                      </a:r>
                    </a:p>
                  </a:txBody>
                  <a:tcPr/>
                </a:tc>
                <a:tc>
                  <a:txBody>
                    <a:bodyPr/>
                    <a:lstStyle/>
                    <a:p>
                      <a:r>
                        <a:rPr lang="en-US" sz="1400" dirty="0"/>
                        <a:t>A1</a:t>
                      </a:r>
                    </a:p>
                  </a:txBody>
                  <a:tcPr/>
                </a:tc>
                <a:extLst>
                  <a:ext uri="{0D108BD9-81ED-4DB2-BD59-A6C34878D82A}">
                    <a16:rowId xmlns:a16="http://schemas.microsoft.com/office/drawing/2014/main" val="1548388565"/>
                  </a:ext>
                </a:extLst>
              </a:tr>
              <a:tr h="229307">
                <a:tc>
                  <a:txBody>
                    <a:bodyPr/>
                    <a:lstStyle/>
                    <a:p>
                      <a:r>
                        <a:rPr lang="en-US" sz="1400" dirty="0"/>
                        <a:t>S6</a:t>
                      </a:r>
                    </a:p>
                  </a:txBody>
                  <a:tcPr/>
                </a:tc>
                <a:tc>
                  <a:txBody>
                    <a:bodyPr/>
                    <a:lstStyle/>
                    <a:p>
                      <a:r>
                        <a:rPr lang="en-US" sz="1400" dirty="0"/>
                        <a:t>A2</a:t>
                      </a:r>
                    </a:p>
                  </a:txBody>
                  <a:tcPr/>
                </a:tc>
                <a:extLst>
                  <a:ext uri="{0D108BD9-81ED-4DB2-BD59-A6C34878D82A}">
                    <a16:rowId xmlns:a16="http://schemas.microsoft.com/office/drawing/2014/main" val="2655138676"/>
                  </a:ext>
                </a:extLst>
              </a:tr>
              <a:tr h="229307">
                <a:tc>
                  <a:txBody>
                    <a:bodyPr/>
                    <a:lstStyle/>
                    <a:p>
                      <a:r>
                        <a:rPr lang="en-US" sz="1400" dirty="0"/>
                        <a:t>S7</a:t>
                      </a:r>
                    </a:p>
                  </a:txBody>
                  <a:tcPr/>
                </a:tc>
                <a:tc>
                  <a:txBody>
                    <a:bodyPr/>
                    <a:lstStyle/>
                    <a:p>
                      <a:r>
                        <a:rPr lang="en-US" sz="1400" dirty="0"/>
                        <a:t>A3</a:t>
                      </a:r>
                    </a:p>
                  </a:txBody>
                  <a:tcPr/>
                </a:tc>
                <a:extLst>
                  <a:ext uri="{0D108BD9-81ED-4DB2-BD59-A6C34878D82A}">
                    <a16:rowId xmlns:a16="http://schemas.microsoft.com/office/drawing/2014/main" val="3287948669"/>
                  </a:ext>
                </a:extLst>
              </a:tr>
              <a:tr h="229307">
                <a:tc>
                  <a:txBody>
                    <a:bodyPr/>
                    <a:lstStyle/>
                    <a:p>
                      <a:r>
                        <a:rPr lang="en-US" sz="1400" dirty="0"/>
                        <a:t>S8</a:t>
                      </a:r>
                    </a:p>
                  </a:txBody>
                  <a:tcPr/>
                </a:tc>
                <a:tc>
                  <a:txBody>
                    <a:bodyPr/>
                    <a:lstStyle/>
                    <a:p>
                      <a:r>
                        <a:rPr lang="en-US" sz="1400" dirty="0"/>
                        <a:t>A4</a:t>
                      </a:r>
                    </a:p>
                  </a:txBody>
                  <a:tcPr/>
                </a:tc>
                <a:extLst>
                  <a:ext uri="{0D108BD9-81ED-4DB2-BD59-A6C34878D82A}">
                    <a16:rowId xmlns:a16="http://schemas.microsoft.com/office/drawing/2014/main" val="4260937439"/>
                  </a:ext>
                </a:extLst>
              </a:tr>
            </a:tbl>
          </a:graphicData>
        </a:graphic>
      </p:graphicFrame>
      <p:graphicFrame>
        <p:nvGraphicFramePr>
          <p:cNvPr id="7" name="Table 3">
            <a:extLst>
              <a:ext uri="{FF2B5EF4-FFF2-40B4-BE49-F238E27FC236}">
                <a16:creationId xmlns:a16="http://schemas.microsoft.com/office/drawing/2014/main" id="{C6AF2BB1-8A15-A342-2754-B1EFD598C1DB}"/>
              </a:ext>
            </a:extLst>
          </p:cNvPr>
          <p:cNvGraphicFramePr>
            <a:graphicFrameLocks noGrp="1"/>
          </p:cNvGraphicFramePr>
          <p:nvPr>
            <p:extLst>
              <p:ext uri="{D42A27DB-BD31-4B8C-83A1-F6EECF244321}">
                <p14:modId xmlns:p14="http://schemas.microsoft.com/office/powerpoint/2010/main" val="1235234887"/>
              </p:ext>
            </p:extLst>
          </p:nvPr>
        </p:nvGraphicFramePr>
        <p:xfrm>
          <a:off x="6239217" y="1404311"/>
          <a:ext cx="3048000" cy="5350631"/>
        </p:xfrm>
        <a:graphic>
          <a:graphicData uri="http://schemas.openxmlformats.org/drawingml/2006/table">
            <a:tbl>
              <a:tblPr firstRow="1" bandRow="1">
                <a:tableStyleId>{5C22544A-7EE6-4342-B048-85BDC9FD1C3A}</a:tableStyleId>
              </a:tblPr>
              <a:tblGrid>
                <a:gridCol w="1577984">
                  <a:extLst>
                    <a:ext uri="{9D8B030D-6E8A-4147-A177-3AD203B41FA5}">
                      <a16:colId xmlns:a16="http://schemas.microsoft.com/office/drawing/2014/main" val="3283721874"/>
                    </a:ext>
                  </a:extLst>
                </a:gridCol>
                <a:gridCol w="1470016">
                  <a:extLst>
                    <a:ext uri="{9D8B030D-6E8A-4147-A177-3AD203B41FA5}">
                      <a16:colId xmlns:a16="http://schemas.microsoft.com/office/drawing/2014/main" val="3706718510"/>
                    </a:ext>
                  </a:extLst>
                </a:gridCol>
              </a:tblGrid>
              <a:tr h="452216">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26561">
                <a:tc>
                  <a:txBody>
                    <a:bodyPr/>
                    <a:lstStyle/>
                    <a:p>
                      <a:r>
                        <a:rPr lang="en-US" sz="1400" dirty="0"/>
                        <a:t>S1</a:t>
                      </a:r>
                    </a:p>
                  </a:txBody>
                  <a:tcPr/>
                </a:tc>
                <a:tc>
                  <a:txBody>
                    <a:bodyPr/>
                    <a:lstStyle/>
                    <a:p>
                      <a:r>
                        <a:rPr lang="en-US" sz="1400" dirty="0"/>
                        <a:t>A0</a:t>
                      </a:r>
                    </a:p>
                  </a:txBody>
                  <a:tcPr/>
                </a:tc>
                <a:extLst>
                  <a:ext uri="{0D108BD9-81ED-4DB2-BD59-A6C34878D82A}">
                    <a16:rowId xmlns:a16="http://schemas.microsoft.com/office/drawing/2014/main" val="3528390912"/>
                  </a:ext>
                </a:extLst>
              </a:tr>
              <a:tr h="326561">
                <a:tc>
                  <a:txBody>
                    <a:bodyPr/>
                    <a:lstStyle/>
                    <a:p>
                      <a:r>
                        <a:rPr lang="en-US" sz="1400" dirty="0"/>
                        <a:t>S2</a:t>
                      </a:r>
                    </a:p>
                  </a:txBody>
                  <a:tcPr/>
                </a:tc>
                <a:tc>
                  <a:txBody>
                    <a:bodyPr/>
                    <a:lstStyle/>
                    <a:p>
                      <a:r>
                        <a:rPr lang="en-US" sz="1400" dirty="0"/>
                        <a:t>D11</a:t>
                      </a:r>
                    </a:p>
                  </a:txBody>
                  <a:tcPr/>
                </a:tc>
                <a:extLst>
                  <a:ext uri="{0D108BD9-81ED-4DB2-BD59-A6C34878D82A}">
                    <a16:rowId xmlns:a16="http://schemas.microsoft.com/office/drawing/2014/main" val="769560780"/>
                  </a:ext>
                </a:extLst>
              </a:tr>
              <a:tr h="326561">
                <a:tc>
                  <a:txBody>
                    <a:bodyPr/>
                    <a:lstStyle/>
                    <a:p>
                      <a:r>
                        <a:rPr lang="en-US" sz="1400" dirty="0"/>
                        <a:t>S3</a:t>
                      </a:r>
                    </a:p>
                  </a:txBody>
                  <a:tcPr/>
                </a:tc>
                <a:tc>
                  <a:txBody>
                    <a:bodyPr/>
                    <a:lstStyle/>
                    <a:p>
                      <a:r>
                        <a:rPr lang="en-US" sz="1400" dirty="0"/>
                        <a:t>D10</a:t>
                      </a:r>
                    </a:p>
                  </a:txBody>
                  <a:tcPr/>
                </a:tc>
                <a:extLst>
                  <a:ext uri="{0D108BD9-81ED-4DB2-BD59-A6C34878D82A}">
                    <a16:rowId xmlns:a16="http://schemas.microsoft.com/office/drawing/2014/main" val="287786777"/>
                  </a:ext>
                </a:extLst>
              </a:tr>
              <a:tr h="326561">
                <a:tc>
                  <a:txBody>
                    <a:bodyPr/>
                    <a:lstStyle/>
                    <a:p>
                      <a:r>
                        <a:rPr lang="en-US" sz="1400" dirty="0"/>
                        <a:t>S4</a:t>
                      </a:r>
                    </a:p>
                  </a:txBody>
                  <a:tcPr/>
                </a:tc>
                <a:tc>
                  <a:txBody>
                    <a:bodyPr/>
                    <a:lstStyle/>
                    <a:p>
                      <a:r>
                        <a:rPr lang="en-US" sz="1400" dirty="0"/>
                        <a:t>D9</a:t>
                      </a:r>
                    </a:p>
                  </a:txBody>
                  <a:tcPr/>
                </a:tc>
                <a:extLst>
                  <a:ext uri="{0D108BD9-81ED-4DB2-BD59-A6C34878D82A}">
                    <a16:rowId xmlns:a16="http://schemas.microsoft.com/office/drawing/2014/main" val="51179829"/>
                  </a:ext>
                </a:extLst>
              </a:tr>
              <a:tr h="326561">
                <a:tc>
                  <a:txBody>
                    <a:bodyPr/>
                    <a:lstStyle/>
                    <a:p>
                      <a:r>
                        <a:rPr lang="en-US" sz="1400" dirty="0"/>
                        <a:t>S5</a:t>
                      </a:r>
                    </a:p>
                  </a:txBody>
                  <a:tcPr/>
                </a:tc>
                <a:tc>
                  <a:txBody>
                    <a:bodyPr/>
                    <a:lstStyle/>
                    <a:p>
                      <a:r>
                        <a:rPr lang="en-US" sz="1400" dirty="0"/>
                        <a:t>D8</a:t>
                      </a:r>
                    </a:p>
                  </a:txBody>
                  <a:tcPr/>
                </a:tc>
                <a:extLst>
                  <a:ext uri="{0D108BD9-81ED-4DB2-BD59-A6C34878D82A}">
                    <a16:rowId xmlns:a16="http://schemas.microsoft.com/office/drawing/2014/main" val="1548388565"/>
                  </a:ext>
                </a:extLst>
              </a:tr>
              <a:tr h="326561">
                <a:tc>
                  <a:txBody>
                    <a:bodyPr/>
                    <a:lstStyle/>
                    <a:p>
                      <a:r>
                        <a:rPr lang="en-US" sz="1400" dirty="0"/>
                        <a:t>S6</a:t>
                      </a:r>
                    </a:p>
                  </a:txBody>
                  <a:tcPr/>
                </a:tc>
                <a:tc>
                  <a:txBody>
                    <a:bodyPr/>
                    <a:lstStyle/>
                    <a:p>
                      <a:r>
                        <a:rPr lang="en-US" sz="1400" dirty="0"/>
                        <a:t>D7</a:t>
                      </a:r>
                    </a:p>
                  </a:txBody>
                  <a:tcPr/>
                </a:tc>
                <a:extLst>
                  <a:ext uri="{0D108BD9-81ED-4DB2-BD59-A6C34878D82A}">
                    <a16:rowId xmlns:a16="http://schemas.microsoft.com/office/drawing/2014/main" val="2655138676"/>
                  </a:ext>
                </a:extLst>
              </a:tr>
              <a:tr h="326561">
                <a:tc>
                  <a:txBody>
                    <a:bodyPr/>
                    <a:lstStyle/>
                    <a:p>
                      <a:r>
                        <a:rPr lang="en-US" sz="1400" dirty="0"/>
                        <a:t>S7</a:t>
                      </a:r>
                    </a:p>
                  </a:txBody>
                  <a:tcPr/>
                </a:tc>
                <a:tc>
                  <a:txBody>
                    <a:bodyPr/>
                    <a:lstStyle/>
                    <a:p>
                      <a:r>
                        <a:rPr lang="en-US" sz="1400" dirty="0"/>
                        <a:t>D6</a:t>
                      </a:r>
                    </a:p>
                  </a:txBody>
                  <a:tcPr/>
                </a:tc>
                <a:extLst>
                  <a:ext uri="{0D108BD9-81ED-4DB2-BD59-A6C34878D82A}">
                    <a16:rowId xmlns:a16="http://schemas.microsoft.com/office/drawing/2014/main" val="3287948669"/>
                  </a:ext>
                </a:extLst>
              </a:tr>
              <a:tr h="326561">
                <a:tc>
                  <a:txBody>
                    <a:bodyPr/>
                    <a:lstStyle/>
                    <a:p>
                      <a:r>
                        <a:rPr lang="en-US" sz="1400" dirty="0"/>
                        <a:t>S8</a:t>
                      </a:r>
                    </a:p>
                  </a:txBody>
                  <a:tcPr/>
                </a:tc>
                <a:tc>
                  <a:txBody>
                    <a:bodyPr/>
                    <a:lstStyle/>
                    <a:p>
                      <a:r>
                        <a:rPr lang="en-US" sz="1400" dirty="0"/>
                        <a:t>D5</a:t>
                      </a:r>
                    </a:p>
                  </a:txBody>
                  <a:tcPr/>
                </a:tc>
                <a:extLst>
                  <a:ext uri="{0D108BD9-81ED-4DB2-BD59-A6C34878D82A}">
                    <a16:rowId xmlns:a16="http://schemas.microsoft.com/office/drawing/2014/main" val="4260937439"/>
                  </a:ext>
                </a:extLst>
              </a:tr>
              <a:tr h="326561">
                <a:tc>
                  <a:txBody>
                    <a:bodyPr/>
                    <a:lstStyle/>
                    <a:p>
                      <a:r>
                        <a:rPr lang="en-US" sz="1400" dirty="0"/>
                        <a:t>S9</a:t>
                      </a:r>
                    </a:p>
                  </a:txBody>
                  <a:tcPr/>
                </a:tc>
                <a:tc>
                  <a:txBody>
                    <a:bodyPr/>
                    <a:lstStyle/>
                    <a:p>
                      <a:r>
                        <a:rPr lang="en-US" sz="1400" dirty="0"/>
                        <a:t>D4</a:t>
                      </a:r>
                    </a:p>
                  </a:txBody>
                  <a:tcPr/>
                </a:tc>
                <a:extLst>
                  <a:ext uri="{0D108BD9-81ED-4DB2-BD59-A6C34878D82A}">
                    <a16:rowId xmlns:a16="http://schemas.microsoft.com/office/drawing/2014/main" val="1128596618"/>
                  </a:ext>
                </a:extLst>
              </a:tr>
              <a:tr h="326561">
                <a:tc>
                  <a:txBody>
                    <a:bodyPr/>
                    <a:lstStyle/>
                    <a:p>
                      <a:r>
                        <a:rPr lang="en-US" sz="1400" dirty="0"/>
                        <a:t>S10</a:t>
                      </a:r>
                    </a:p>
                  </a:txBody>
                  <a:tcPr/>
                </a:tc>
                <a:tc>
                  <a:txBody>
                    <a:bodyPr/>
                    <a:lstStyle/>
                    <a:p>
                      <a:r>
                        <a:rPr lang="en-US" sz="1400" dirty="0"/>
                        <a:t>D3</a:t>
                      </a:r>
                    </a:p>
                  </a:txBody>
                  <a:tcPr/>
                </a:tc>
                <a:extLst>
                  <a:ext uri="{0D108BD9-81ED-4DB2-BD59-A6C34878D82A}">
                    <a16:rowId xmlns:a16="http://schemas.microsoft.com/office/drawing/2014/main" val="1240325385"/>
                  </a:ext>
                </a:extLst>
              </a:tr>
              <a:tr h="326561">
                <a:tc>
                  <a:txBody>
                    <a:bodyPr/>
                    <a:lstStyle/>
                    <a:p>
                      <a:r>
                        <a:rPr lang="en-US" sz="1400" dirty="0"/>
                        <a:t>S11</a:t>
                      </a:r>
                    </a:p>
                  </a:txBody>
                  <a:tcPr/>
                </a:tc>
                <a:tc>
                  <a:txBody>
                    <a:bodyPr/>
                    <a:lstStyle/>
                    <a:p>
                      <a:r>
                        <a:rPr lang="en-US" sz="1400" dirty="0"/>
                        <a:t>A1</a:t>
                      </a:r>
                    </a:p>
                  </a:txBody>
                  <a:tcPr/>
                </a:tc>
                <a:extLst>
                  <a:ext uri="{0D108BD9-81ED-4DB2-BD59-A6C34878D82A}">
                    <a16:rowId xmlns:a16="http://schemas.microsoft.com/office/drawing/2014/main" val="3744032692"/>
                  </a:ext>
                </a:extLst>
              </a:tr>
              <a:tr h="326561">
                <a:tc>
                  <a:txBody>
                    <a:bodyPr/>
                    <a:lstStyle/>
                    <a:p>
                      <a:r>
                        <a:rPr lang="en-US" sz="1400" dirty="0"/>
                        <a:t>S12</a:t>
                      </a:r>
                    </a:p>
                  </a:txBody>
                  <a:tcPr/>
                </a:tc>
                <a:tc>
                  <a:txBody>
                    <a:bodyPr/>
                    <a:lstStyle/>
                    <a:p>
                      <a:r>
                        <a:rPr lang="en-US" sz="1400" dirty="0"/>
                        <a:t>A2</a:t>
                      </a:r>
                    </a:p>
                  </a:txBody>
                  <a:tcPr/>
                </a:tc>
                <a:extLst>
                  <a:ext uri="{0D108BD9-81ED-4DB2-BD59-A6C34878D82A}">
                    <a16:rowId xmlns:a16="http://schemas.microsoft.com/office/drawing/2014/main" val="4186266577"/>
                  </a:ext>
                </a:extLst>
              </a:tr>
              <a:tr h="326561">
                <a:tc>
                  <a:txBody>
                    <a:bodyPr/>
                    <a:lstStyle/>
                    <a:p>
                      <a:r>
                        <a:rPr lang="en-US" sz="1400" dirty="0"/>
                        <a:t>S13</a:t>
                      </a:r>
                    </a:p>
                  </a:txBody>
                  <a:tcPr/>
                </a:tc>
                <a:tc>
                  <a:txBody>
                    <a:bodyPr/>
                    <a:lstStyle/>
                    <a:p>
                      <a:r>
                        <a:rPr lang="en-US" sz="1400" dirty="0"/>
                        <a:t>A3</a:t>
                      </a:r>
                    </a:p>
                  </a:txBody>
                  <a:tcPr/>
                </a:tc>
                <a:extLst>
                  <a:ext uri="{0D108BD9-81ED-4DB2-BD59-A6C34878D82A}">
                    <a16:rowId xmlns:a16="http://schemas.microsoft.com/office/drawing/2014/main" val="1940197836"/>
                  </a:ext>
                </a:extLst>
              </a:tr>
              <a:tr h="326561">
                <a:tc>
                  <a:txBody>
                    <a:bodyPr/>
                    <a:lstStyle/>
                    <a:p>
                      <a:r>
                        <a:rPr lang="en-US" sz="1400" dirty="0"/>
                        <a:t>S14</a:t>
                      </a:r>
                    </a:p>
                  </a:txBody>
                  <a:tcPr/>
                </a:tc>
                <a:tc>
                  <a:txBody>
                    <a:bodyPr/>
                    <a:lstStyle/>
                    <a:p>
                      <a:r>
                        <a:rPr lang="en-US" sz="1400" dirty="0"/>
                        <a:t>A4</a:t>
                      </a:r>
                    </a:p>
                  </a:txBody>
                  <a:tcPr/>
                </a:tc>
                <a:extLst>
                  <a:ext uri="{0D108BD9-81ED-4DB2-BD59-A6C34878D82A}">
                    <a16:rowId xmlns:a16="http://schemas.microsoft.com/office/drawing/2014/main" val="2000816677"/>
                  </a:ext>
                </a:extLst>
              </a:tr>
              <a:tr h="326561">
                <a:tc>
                  <a:txBody>
                    <a:bodyPr/>
                    <a:lstStyle/>
                    <a:p>
                      <a:r>
                        <a:rPr lang="en-US" sz="1400" dirty="0"/>
                        <a:t>S15</a:t>
                      </a:r>
                    </a:p>
                  </a:txBody>
                  <a:tcPr/>
                </a:tc>
                <a:tc>
                  <a:txBody>
                    <a:bodyPr/>
                    <a:lstStyle/>
                    <a:p>
                      <a:r>
                        <a:rPr lang="en-US" sz="1400" dirty="0"/>
                        <a:t>A5</a:t>
                      </a:r>
                    </a:p>
                  </a:txBody>
                  <a:tcPr/>
                </a:tc>
                <a:extLst>
                  <a:ext uri="{0D108BD9-81ED-4DB2-BD59-A6C34878D82A}">
                    <a16:rowId xmlns:a16="http://schemas.microsoft.com/office/drawing/2014/main" val="1098561118"/>
                  </a:ext>
                </a:extLst>
              </a:tr>
            </a:tbl>
          </a:graphicData>
        </a:graphic>
      </p:graphicFrame>
      <p:sp>
        <p:nvSpPr>
          <p:cNvPr id="8" name="TextBox 7">
            <a:extLst>
              <a:ext uri="{FF2B5EF4-FFF2-40B4-BE49-F238E27FC236}">
                <a16:creationId xmlns:a16="http://schemas.microsoft.com/office/drawing/2014/main" id="{F56E661E-04ED-05D2-958D-24ECF0B40BA2}"/>
              </a:ext>
            </a:extLst>
          </p:cNvPr>
          <p:cNvSpPr txBox="1"/>
          <p:nvPr/>
        </p:nvSpPr>
        <p:spPr>
          <a:xfrm>
            <a:off x="6239217" y="1034979"/>
            <a:ext cx="2806281" cy="369332"/>
          </a:xfrm>
          <a:prstGeom prst="rect">
            <a:avLst/>
          </a:prstGeom>
          <a:noFill/>
        </p:spPr>
        <p:txBody>
          <a:bodyPr wrap="none" rtlCol="0">
            <a:spAutoFit/>
          </a:bodyPr>
          <a:lstStyle/>
          <a:p>
            <a:r>
              <a:rPr lang="en-US" dirty="0"/>
              <a:t>For the “Lane Sensor” Node</a:t>
            </a:r>
          </a:p>
        </p:txBody>
      </p:sp>
      <p:graphicFrame>
        <p:nvGraphicFramePr>
          <p:cNvPr id="9" name="Table 3">
            <a:extLst>
              <a:ext uri="{FF2B5EF4-FFF2-40B4-BE49-F238E27FC236}">
                <a16:creationId xmlns:a16="http://schemas.microsoft.com/office/drawing/2014/main" id="{CD66F545-E972-41E9-6CCA-2ABF6762B597}"/>
              </a:ext>
            </a:extLst>
          </p:cNvPr>
          <p:cNvGraphicFramePr>
            <a:graphicFrameLocks noGrp="1"/>
          </p:cNvGraphicFramePr>
          <p:nvPr>
            <p:extLst>
              <p:ext uri="{D42A27DB-BD31-4B8C-83A1-F6EECF244321}">
                <p14:modId xmlns:p14="http://schemas.microsoft.com/office/powerpoint/2010/main" val="1320110057"/>
              </p:ext>
            </p:extLst>
          </p:nvPr>
        </p:nvGraphicFramePr>
        <p:xfrm>
          <a:off x="716548" y="4065335"/>
          <a:ext cx="2620210" cy="2458008"/>
        </p:xfrm>
        <a:graphic>
          <a:graphicData uri="http://schemas.openxmlformats.org/drawingml/2006/table">
            <a:tbl>
              <a:tblPr firstRow="1" bandRow="1">
                <a:tableStyleId>{5C22544A-7EE6-4342-B048-85BDC9FD1C3A}</a:tableStyleId>
              </a:tblPr>
              <a:tblGrid>
                <a:gridCol w="135651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K1</a:t>
                      </a:r>
                    </a:p>
                  </a:txBody>
                  <a:tcPr/>
                </a:tc>
                <a:tc>
                  <a:txBody>
                    <a:bodyPr/>
                    <a:lstStyle/>
                    <a:p>
                      <a:r>
                        <a:rPr lang="en-US" sz="1400" dirty="0"/>
                        <a:t>D6</a:t>
                      </a:r>
                    </a:p>
                  </a:txBody>
                  <a:tcPr/>
                </a:tc>
                <a:extLst>
                  <a:ext uri="{0D108BD9-81ED-4DB2-BD59-A6C34878D82A}">
                    <a16:rowId xmlns:a16="http://schemas.microsoft.com/office/drawing/2014/main" val="3528390912"/>
                  </a:ext>
                </a:extLst>
              </a:tr>
              <a:tr h="351144">
                <a:tc>
                  <a:txBody>
                    <a:bodyPr/>
                    <a:lstStyle/>
                    <a:p>
                      <a:r>
                        <a:rPr lang="en-US" sz="1400" dirty="0"/>
                        <a:t>K2</a:t>
                      </a:r>
                    </a:p>
                  </a:txBody>
                  <a:tcPr/>
                </a:tc>
                <a:tc>
                  <a:txBody>
                    <a:bodyPr/>
                    <a:lstStyle/>
                    <a:p>
                      <a:r>
                        <a:rPr lang="en-US" sz="1400" dirty="0"/>
                        <a:t>D5</a:t>
                      </a:r>
                    </a:p>
                  </a:txBody>
                  <a:tcPr/>
                </a:tc>
                <a:extLst>
                  <a:ext uri="{0D108BD9-81ED-4DB2-BD59-A6C34878D82A}">
                    <a16:rowId xmlns:a16="http://schemas.microsoft.com/office/drawing/2014/main" val="769560780"/>
                  </a:ext>
                </a:extLst>
              </a:tr>
              <a:tr h="351144">
                <a:tc>
                  <a:txBody>
                    <a:bodyPr/>
                    <a:lstStyle/>
                    <a:p>
                      <a:r>
                        <a:rPr lang="en-US" sz="1400" dirty="0"/>
                        <a:t>K3</a:t>
                      </a:r>
                    </a:p>
                  </a:txBody>
                  <a:tcPr/>
                </a:tc>
                <a:tc>
                  <a:txBody>
                    <a:bodyPr/>
                    <a:lstStyle/>
                    <a:p>
                      <a:r>
                        <a:rPr lang="en-US" sz="1400" dirty="0"/>
                        <a:t>D3</a:t>
                      </a:r>
                    </a:p>
                  </a:txBody>
                  <a:tcPr/>
                </a:tc>
                <a:extLst>
                  <a:ext uri="{0D108BD9-81ED-4DB2-BD59-A6C34878D82A}">
                    <a16:rowId xmlns:a16="http://schemas.microsoft.com/office/drawing/2014/main" val="287786777"/>
                  </a:ext>
                </a:extLst>
              </a:tr>
              <a:tr h="351144">
                <a:tc>
                  <a:txBody>
                    <a:bodyPr/>
                    <a:lstStyle/>
                    <a:p>
                      <a:r>
                        <a:rPr lang="en-US" sz="1400" dirty="0"/>
                        <a:t>SW 1</a:t>
                      </a:r>
                    </a:p>
                  </a:txBody>
                  <a:tcPr/>
                </a:tc>
                <a:tc>
                  <a:txBody>
                    <a:bodyPr/>
                    <a:lstStyle/>
                    <a:p>
                      <a:r>
                        <a:rPr lang="en-US" sz="1400" dirty="0"/>
                        <a:t>D4</a:t>
                      </a:r>
                    </a:p>
                  </a:txBody>
                  <a:tcPr/>
                </a:tc>
                <a:extLst>
                  <a:ext uri="{0D108BD9-81ED-4DB2-BD59-A6C34878D82A}">
                    <a16:rowId xmlns:a16="http://schemas.microsoft.com/office/drawing/2014/main" val="2518795720"/>
                  </a:ext>
                </a:extLst>
              </a:tr>
              <a:tr h="351144">
                <a:tc>
                  <a:txBody>
                    <a:bodyPr/>
                    <a:lstStyle/>
                    <a:p>
                      <a:r>
                        <a:rPr lang="en-US" sz="1400" dirty="0"/>
                        <a:t>SW 2</a:t>
                      </a:r>
                    </a:p>
                  </a:txBody>
                  <a:tcPr/>
                </a:tc>
                <a:tc>
                  <a:txBody>
                    <a:bodyPr/>
                    <a:lstStyle/>
                    <a:p>
                      <a:r>
                        <a:rPr lang="en-US" sz="1400" dirty="0"/>
                        <a:t>D7</a:t>
                      </a:r>
                    </a:p>
                  </a:txBody>
                  <a:tcPr/>
                </a:tc>
                <a:extLst>
                  <a:ext uri="{0D108BD9-81ED-4DB2-BD59-A6C34878D82A}">
                    <a16:rowId xmlns:a16="http://schemas.microsoft.com/office/drawing/2014/main" val="2870466218"/>
                  </a:ext>
                </a:extLst>
              </a:tr>
              <a:tr h="351144">
                <a:tc>
                  <a:txBody>
                    <a:bodyPr/>
                    <a:lstStyle/>
                    <a:p>
                      <a:r>
                        <a:rPr lang="en-US" sz="1400" dirty="0"/>
                        <a:t>SW 3</a:t>
                      </a:r>
                    </a:p>
                  </a:txBody>
                  <a:tcPr/>
                </a:tc>
                <a:tc>
                  <a:txBody>
                    <a:bodyPr/>
                    <a:lstStyle/>
                    <a:p>
                      <a:r>
                        <a:rPr lang="en-US" sz="1400" dirty="0"/>
                        <a:t>D8</a:t>
                      </a:r>
                    </a:p>
                  </a:txBody>
                  <a:tcPr/>
                </a:tc>
                <a:extLst>
                  <a:ext uri="{0D108BD9-81ED-4DB2-BD59-A6C34878D82A}">
                    <a16:rowId xmlns:a16="http://schemas.microsoft.com/office/drawing/2014/main" val="2239399417"/>
                  </a:ext>
                </a:extLst>
              </a:tr>
            </a:tbl>
          </a:graphicData>
        </a:graphic>
      </p:graphicFrame>
      <p:sp>
        <p:nvSpPr>
          <p:cNvPr id="10" name="TextBox 9">
            <a:extLst>
              <a:ext uri="{FF2B5EF4-FFF2-40B4-BE49-F238E27FC236}">
                <a16:creationId xmlns:a16="http://schemas.microsoft.com/office/drawing/2014/main" id="{743E22DD-0026-FA1E-7AAA-143A17984A5C}"/>
              </a:ext>
            </a:extLst>
          </p:cNvPr>
          <p:cNvSpPr txBox="1"/>
          <p:nvPr/>
        </p:nvSpPr>
        <p:spPr>
          <a:xfrm>
            <a:off x="695973" y="3668817"/>
            <a:ext cx="2311723" cy="369332"/>
          </a:xfrm>
          <a:prstGeom prst="rect">
            <a:avLst/>
          </a:prstGeom>
          <a:noFill/>
        </p:spPr>
        <p:txBody>
          <a:bodyPr wrap="none" rtlCol="0">
            <a:spAutoFit/>
          </a:bodyPr>
          <a:lstStyle/>
          <a:p>
            <a:r>
              <a:rPr lang="en-US" dirty="0"/>
              <a:t>For the “Kickers” Node</a:t>
            </a:r>
          </a:p>
        </p:txBody>
      </p:sp>
    </p:spTree>
    <p:extLst>
      <p:ext uri="{BB962C8B-B14F-4D97-AF65-F5344CB8AC3E}">
        <p14:creationId xmlns:p14="http://schemas.microsoft.com/office/powerpoint/2010/main" val="3439666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E762-648C-621F-B3BF-03883FCFC75F}"/>
              </a:ext>
            </a:extLst>
          </p:cNvPr>
          <p:cNvSpPr>
            <a:spLocks noGrp="1"/>
          </p:cNvSpPr>
          <p:nvPr>
            <p:ph type="title"/>
          </p:nvPr>
        </p:nvSpPr>
        <p:spPr/>
        <p:txBody>
          <a:bodyPr/>
          <a:lstStyle/>
          <a:p>
            <a:r>
              <a:rPr lang="en-US" dirty="0"/>
              <a:t>Node Pins VS Outputs  </a:t>
            </a:r>
          </a:p>
        </p:txBody>
      </p:sp>
      <p:graphicFrame>
        <p:nvGraphicFramePr>
          <p:cNvPr id="9" name="Table 3">
            <a:extLst>
              <a:ext uri="{FF2B5EF4-FFF2-40B4-BE49-F238E27FC236}">
                <a16:creationId xmlns:a16="http://schemas.microsoft.com/office/drawing/2014/main" id="{CD66F545-E972-41E9-6CCA-2ABF6762B597}"/>
              </a:ext>
            </a:extLst>
          </p:cNvPr>
          <p:cNvGraphicFramePr>
            <a:graphicFrameLocks noGrp="1"/>
          </p:cNvGraphicFramePr>
          <p:nvPr>
            <p:extLst>
              <p:ext uri="{D42A27DB-BD31-4B8C-83A1-F6EECF244321}">
                <p14:modId xmlns:p14="http://schemas.microsoft.com/office/powerpoint/2010/main" val="2743789661"/>
              </p:ext>
            </p:extLst>
          </p:nvPr>
        </p:nvGraphicFramePr>
        <p:xfrm>
          <a:off x="994611" y="1894304"/>
          <a:ext cx="2620210" cy="3511440"/>
        </p:xfrm>
        <a:graphic>
          <a:graphicData uri="http://schemas.openxmlformats.org/drawingml/2006/table">
            <a:tbl>
              <a:tblPr firstRow="1" bandRow="1">
                <a:tableStyleId>{5C22544A-7EE6-4342-B048-85BDC9FD1C3A}</a:tableStyleId>
              </a:tblPr>
              <a:tblGrid>
                <a:gridCol w="135651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B1</a:t>
                      </a:r>
                    </a:p>
                  </a:txBody>
                  <a:tcPr/>
                </a:tc>
                <a:tc>
                  <a:txBody>
                    <a:bodyPr/>
                    <a:lstStyle/>
                    <a:p>
                      <a:r>
                        <a:rPr lang="en-US" sz="1400" dirty="0"/>
                        <a:t>D6</a:t>
                      </a:r>
                    </a:p>
                  </a:txBody>
                  <a:tcPr/>
                </a:tc>
                <a:extLst>
                  <a:ext uri="{0D108BD9-81ED-4DB2-BD59-A6C34878D82A}">
                    <a16:rowId xmlns:a16="http://schemas.microsoft.com/office/drawing/2014/main" val="3528390912"/>
                  </a:ext>
                </a:extLst>
              </a:tr>
              <a:tr h="351144">
                <a:tc>
                  <a:txBody>
                    <a:bodyPr/>
                    <a:lstStyle/>
                    <a:p>
                      <a:r>
                        <a:rPr lang="en-US" sz="1400" dirty="0"/>
                        <a:t>B2</a:t>
                      </a:r>
                    </a:p>
                  </a:txBody>
                  <a:tcPr/>
                </a:tc>
                <a:tc>
                  <a:txBody>
                    <a:bodyPr/>
                    <a:lstStyle/>
                    <a:p>
                      <a:r>
                        <a:rPr lang="en-US" sz="1400" dirty="0"/>
                        <a:t>D5</a:t>
                      </a:r>
                    </a:p>
                  </a:txBody>
                  <a:tcPr/>
                </a:tc>
                <a:extLst>
                  <a:ext uri="{0D108BD9-81ED-4DB2-BD59-A6C34878D82A}">
                    <a16:rowId xmlns:a16="http://schemas.microsoft.com/office/drawing/2014/main" val="769560780"/>
                  </a:ext>
                </a:extLst>
              </a:tr>
              <a:tr h="351144">
                <a:tc>
                  <a:txBody>
                    <a:bodyPr/>
                    <a:lstStyle/>
                    <a:p>
                      <a:r>
                        <a:rPr lang="en-US" sz="1400" dirty="0"/>
                        <a:t>B3</a:t>
                      </a:r>
                    </a:p>
                  </a:txBody>
                  <a:tcPr/>
                </a:tc>
                <a:tc>
                  <a:txBody>
                    <a:bodyPr/>
                    <a:lstStyle/>
                    <a:p>
                      <a:r>
                        <a:rPr lang="en-US" sz="1400" dirty="0"/>
                        <a:t>D3</a:t>
                      </a:r>
                    </a:p>
                  </a:txBody>
                  <a:tcPr/>
                </a:tc>
                <a:extLst>
                  <a:ext uri="{0D108BD9-81ED-4DB2-BD59-A6C34878D82A}">
                    <a16:rowId xmlns:a16="http://schemas.microsoft.com/office/drawing/2014/main" val="287786777"/>
                  </a:ext>
                </a:extLst>
              </a:tr>
              <a:tr h="351144">
                <a:tc>
                  <a:txBody>
                    <a:bodyPr/>
                    <a:lstStyle/>
                    <a:p>
                      <a:r>
                        <a:rPr lang="en-US" sz="1400" dirty="0"/>
                        <a:t>SW 1</a:t>
                      </a:r>
                    </a:p>
                  </a:txBody>
                  <a:tcPr/>
                </a:tc>
                <a:tc>
                  <a:txBody>
                    <a:bodyPr/>
                    <a:lstStyle/>
                    <a:p>
                      <a:r>
                        <a:rPr lang="en-US" sz="1400" dirty="0"/>
                        <a:t>D4</a:t>
                      </a:r>
                    </a:p>
                  </a:txBody>
                  <a:tcPr/>
                </a:tc>
                <a:extLst>
                  <a:ext uri="{0D108BD9-81ED-4DB2-BD59-A6C34878D82A}">
                    <a16:rowId xmlns:a16="http://schemas.microsoft.com/office/drawing/2014/main" val="2518795720"/>
                  </a:ext>
                </a:extLst>
              </a:tr>
              <a:tr h="351144">
                <a:tc>
                  <a:txBody>
                    <a:bodyPr/>
                    <a:lstStyle/>
                    <a:p>
                      <a:r>
                        <a:rPr lang="en-US" sz="1400" dirty="0"/>
                        <a:t>SW 2</a:t>
                      </a:r>
                    </a:p>
                  </a:txBody>
                  <a:tcPr/>
                </a:tc>
                <a:tc>
                  <a:txBody>
                    <a:bodyPr/>
                    <a:lstStyle/>
                    <a:p>
                      <a:r>
                        <a:rPr lang="en-US" sz="1400" dirty="0"/>
                        <a:t>D7</a:t>
                      </a:r>
                    </a:p>
                  </a:txBody>
                  <a:tcPr/>
                </a:tc>
                <a:extLst>
                  <a:ext uri="{0D108BD9-81ED-4DB2-BD59-A6C34878D82A}">
                    <a16:rowId xmlns:a16="http://schemas.microsoft.com/office/drawing/2014/main" val="2870466218"/>
                  </a:ext>
                </a:extLst>
              </a:tr>
              <a:tr h="351144">
                <a:tc>
                  <a:txBody>
                    <a:bodyPr/>
                    <a:lstStyle/>
                    <a:p>
                      <a:r>
                        <a:rPr lang="en-US" sz="1400" dirty="0"/>
                        <a:t>SW 3</a:t>
                      </a:r>
                    </a:p>
                  </a:txBody>
                  <a:tcPr/>
                </a:tc>
                <a:tc>
                  <a:txBody>
                    <a:bodyPr/>
                    <a:lstStyle/>
                    <a:p>
                      <a:r>
                        <a:rPr lang="en-US" sz="1400" dirty="0"/>
                        <a:t>D8</a:t>
                      </a:r>
                    </a:p>
                  </a:txBody>
                  <a:tcPr/>
                </a:tc>
                <a:extLst>
                  <a:ext uri="{0D108BD9-81ED-4DB2-BD59-A6C34878D82A}">
                    <a16:rowId xmlns:a16="http://schemas.microsoft.com/office/drawing/2014/main" val="2239399417"/>
                  </a:ext>
                </a:extLst>
              </a:tr>
              <a:tr h="351144">
                <a:tc>
                  <a:txBody>
                    <a:bodyPr/>
                    <a:lstStyle/>
                    <a:p>
                      <a:r>
                        <a:rPr lang="en-US" sz="1400" dirty="0"/>
                        <a:t>L1</a:t>
                      </a:r>
                    </a:p>
                  </a:txBody>
                  <a:tcPr/>
                </a:tc>
                <a:tc>
                  <a:txBody>
                    <a:bodyPr/>
                    <a:lstStyle/>
                    <a:p>
                      <a:r>
                        <a:rPr lang="en-US" sz="1400" dirty="0"/>
                        <a:t>D11</a:t>
                      </a:r>
                    </a:p>
                  </a:txBody>
                  <a:tcPr/>
                </a:tc>
                <a:extLst>
                  <a:ext uri="{0D108BD9-81ED-4DB2-BD59-A6C34878D82A}">
                    <a16:rowId xmlns:a16="http://schemas.microsoft.com/office/drawing/2014/main" val="191274449"/>
                  </a:ext>
                </a:extLst>
              </a:tr>
              <a:tr h="351144">
                <a:tc>
                  <a:txBody>
                    <a:bodyPr/>
                    <a:lstStyle/>
                    <a:p>
                      <a:r>
                        <a:rPr lang="en-US" sz="1400" dirty="0"/>
                        <a:t>L2</a:t>
                      </a:r>
                    </a:p>
                  </a:txBody>
                  <a:tcPr/>
                </a:tc>
                <a:tc>
                  <a:txBody>
                    <a:bodyPr/>
                    <a:lstStyle/>
                    <a:p>
                      <a:r>
                        <a:rPr lang="en-US" sz="1400" dirty="0"/>
                        <a:t>D10</a:t>
                      </a:r>
                    </a:p>
                  </a:txBody>
                  <a:tcPr/>
                </a:tc>
                <a:extLst>
                  <a:ext uri="{0D108BD9-81ED-4DB2-BD59-A6C34878D82A}">
                    <a16:rowId xmlns:a16="http://schemas.microsoft.com/office/drawing/2014/main" val="668238701"/>
                  </a:ext>
                </a:extLst>
              </a:tr>
              <a:tr h="351144">
                <a:tc>
                  <a:txBody>
                    <a:bodyPr/>
                    <a:lstStyle/>
                    <a:p>
                      <a:r>
                        <a:rPr lang="en-US" sz="1400" dirty="0"/>
                        <a:t>L3</a:t>
                      </a:r>
                    </a:p>
                  </a:txBody>
                  <a:tcPr/>
                </a:tc>
                <a:tc>
                  <a:txBody>
                    <a:bodyPr/>
                    <a:lstStyle/>
                    <a:p>
                      <a:r>
                        <a:rPr lang="en-US" sz="1400" dirty="0"/>
                        <a:t>D9</a:t>
                      </a:r>
                    </a:p>
                  </a:txBody>
                  <a:tcPr/>
                </a:tc>
                <a:extLst>
                  <a:ext uri="{0D108BD9-81ED-4DB2-BD59-A6C34878D82A}">
                    <a16:rowId xmlns:a16="http://schemas.microsoft.com/office/drawing/2014/main" val="689212474"/>
                  </a:ext>
                </a:extLst>
              </a:tr>
            </a:tbl>
          </a:graphicData>
        </a:graphic>
      </p:graphicFrame>
      <p:sp>
        <p:nvSpPr>
          <p:cNvPr id="10" name="TextBox 9">
            <a:extLst>
              <a:ext uri="{FF2B5EF4-FFF2-40B4-BE49-F238E27FC236}">
                <a16:creationId xmlns:a16="http://schemas.microsoft.com/office/drawing/2014/main" id="{743E22DD-0026-FA1E-7AAA-143A17984A5C}"/>
              </a:ext>
            </a:extLst>
          </p:cNvPr>
          <p:cNvSpPr txBox="1"/>
          <p:nvPr/>
        </p:nvSpPr>
        <p:spPr>
          <a:xfrm>
            <a:off x="7015577" y="610572"/>
            <a:ext cx="2399311" cy="369332"/>
          </a:xfrm>
          <a:prstGeom prst="rect">
            <a:avLst/>
          </a:prstGeom>
          <a:noFill/>
        </p:spPr>
        <p:txBody>
          <a:bodyPr wrap="none" rtlCol="0">
            <a:spAutoFit/>
          </a:bodyPr>
          <a:lstStyle/>
          <a:p>
            <a:r>
              <a:rPr lang="en-US" dirty="0"/>
              <a:t>For the “Flippers” Node</a:t>
            </a:r>
          </a:p>
        </p:txBody>
      </p:sp>
      <p:graphicFrame>
        <p:nvGraphicFramePr>
          <p:cNvPr id="11" name="Table 3">
            <a:extLst>
              <a:ext uri="{FF2B5EF4-FFF2-40B4-BE49-F238E27FC236}">
                <a16:creationId xmlns:a16="http://schemas.microsoft.com/office/drawing/2014/main" id="{62EAAF8D-649B-8A29-659E-25E3818DC09F}"/>
              </a:ext>
            </a:extLst>
          </p:cNvPr>
          <p:cNvGraphicFramePr>
            <a:graphicFrameLocks noGrp="1"/>
          </p:cNvGraphicFramePr>
          <p:nvPr>
            <p:extLst>
              <p:ext uri="{D42A27DB-BD31-4B8C-83A1-F6EECF244321}">
                <p14:modId xmlns:p14="http://schemas.microsoft.com/office/powerpoint/2010/main" val="1250616882"/>
              </p:ext>
            </p:extLst>
          </p:nvPr>
        </p:nvGraphicFramePr>
        <p:xfrm>
          <a:off x="6632343" y="1077281"/>
          <a:ext cx="4442493" cy="5027565"/>
        </p:xfrm>
        <a:graphic>
          <a:graphicData uri="http://schemas.openxmlformats.org/drawingml/2006/table">
            <a:tbl>
              <a:tblPr firstRow="1" bandRow="1">
                <a:tableStyleId>{5C22544A-7EE6-4342-B048-85BDC9FD1C3A}</a:tableStyleId>
              </a:tblPr>
              <a:tblGrid>
                <a:gridCol w="1049658">
                  <a:extLst>
                    <a:ext uri="{9D8B030D-6E8A-4147-A177-3AD203B41FA5}">
                      <a16:colId xmlns:a16="http://schemas.microsoft.com/office/drawing/2014/main" val="3283721874"/>
                    </a:ext>
                  </a:extLst>
                </a:gridCol>
                <a:gridCol w="678567">
                  <a:extLst>
                    <a:ext uri="{9D8B030D-6E8A-4147-A177-3AD203B41FA5}">
                      <a16:colId xmlns:a16="http://schemas.microsoft.com/office/drawing/2014/main" val="3706718510"/>
                    </a:ext>
                  </a:extLst>
                </a:gridCol>
                <a:gridCol w="2714268">
                  <a:extLst>
                    <a:ext uri="{9D8B030D-6E8A-4147-A177-3AD203B41FA5}">
                      <a16:colId xmlns:a16="http://schemas.microsoft.com/office/drawing/2014/main" val="487853978"/>
                    </a:ext>
                  </a:extLst>
                </a:gridCol>
              </a:tblGrid>
              <a:tr h="339450">
                <a:tc>
                  <a:txBody>
                    <a:bodyPr/>
                    <a:lstStyle/>
                    <a:p>
                      <a:r>
                        <a:rPr lang="en-US" sz="1400" dirty="0"/>
                        <a:t>Function</a:t>
                      </a:r>
                    </a:p>
                  </a:txBody>
                  <a:tcPr/>
                </a:tc>
                <a:tc>
                  <a:txBody>
                    <a:bodyPr/>
                    <a:lstStyle/>
                    <a:p>
                      <a:r>
                        <a:rPr lang="en-US" sz="1400" dirty="0"/>
                        <a:t>IO Pin</a:t>
                      </a:r>
                    </a:p>
                  </a:txBody>
                  <a:tcPr/>
                </a:tc>
                <a:tc>
                  <a:txBody>
                    <a:bodyPr/>
                    <a:lstStyle/>
                    <a:p>
                      <a:r>
                        <a:rPr lang="en-US" sz="1400" dirty="0"/>
                        <a:t>Expected Usage</a:t>
                      </a:r>
                    </a:p>
                  </a:txBody>
                  <a:tcPr/>
                </a:tc>
                <a:extLst>
                  <a:ext uri="{0D108BD9-81ED-4DB2-BD59-A6C34878D82A}">
                    <a16:rowId xmlns:a16="http://schemas.microsoft.com/office/drawing/2014/main" val="4150991304"/>
                  </a:ext>
                </a:extLst>
              </a:tr>
              <a:tr h="312541">
                <a:tc>
                  <a:txBody>
                    <a:bodyPr/>
                    <a:lstStyle/>
                    <a:p>
                      <a:r>
                        <a:rPr lang="en-US" sz="1400" dirty="0"/>
                        <a:t>F1</a:t>
                      </a:r>
                    </a:p>
                  </a:txBody>
                  <a:tcPr/>
                </a:tc>
                <a:tc>
                  <a:txBody>
                    <a:bodyPr/>
                    <a:lstStyle/>
                    <a:p>
                      <a:r>
                        <a:rPr lang="en-US" sz="1400" dirty="0"/>
                        <a:t>D6</a:t>
                      </a:r>
                    </a:p>
                  </a:txBody>
                  <a:tcPr/>
                </a:tc>
                <a:tc>
                  <a:txBody>
                    <a:bodyPr/>
                    <a:lstStyle/>
                    <a:p>
                      <a:r>
                        <a:rPr lang="en-US" sz="1400" dirty="0"/>
                        <a:t>Right Flipper Coil</a:t>
                      </a:r>
                    </a:p>
                  </a:txBody>
                  <a:tcPr/>
                </a:tc>
                <a:extLst>
                  <a:ext uri="{0D108BD9-81ED-4DB2-BD59-A6C34878D82A}">
                    <a16:rowId xmlns:a16="http://schemas.microsoft.com/office/drawing/2014/main" val="3528390912"/>
                  </a:ext>
                </a:extLst>
              </a:tr>
              <a:tr h="312541">
                <a:tc>
                  <a:txBody>
                    <a:bodyPr/>
                    <a:lstStyle/>
                    <a:p>
                      <a:r>
                        <a:rPr lang="en-US" sz="1400" dirty="0"/>
                        <a:t>F2</a:t>
                      </a:r>
                    </a:p>
                  </a:txBody>
                  <a:tcPr/>
                </a:tc>
                <a:tc>
                  <a:txBody>
                    <a:bodyPr/>
                    <a:lstStyle/>
                    <a:p>
                      <a:r>
                        <a:rPr lang="en-US" sz="1400" dirty="0"/>
                        <a:t>D5</a:t>
                      </a:r>
                    </a:p>
                  </a:txBody>
                  <a:tcPr/>
                </a:tc>
                <a:tc>
                  <a:txBody>
                    <a:bodyPr/>
                    <a:lstStyle/>
                    <a:p>
                      <a:r>
                        <a:rPr lang="en-US" sz="1400" dirty="0"/>
                        <a:t>Left Flipper Coil</a:t>
                      </a:r>
                    </a:p>
                  </a:txBody>
                  <a:tcPr/>
                </a:tc>
                <a:extLst>
                  <a:ext uri="{0D108BD9-81ED-4DB2-BD59-A6C34878D82A}">
                    <a16:rowId xmlns:a16="http://schemas.microsoft.com/office/drawing/2014/main" val="769560780"/>
                  </a:ext>
                </a:extLst>
              </a:tr>
              <a:tr h="312541">
                <a:tc>
                  <a:txBody>
                    <a:bodyPr/>
                    <a:lstStyle/>
                    <a:p>
                      <a:r>
                        <a:rPr lang="en-US" sz="1400" dirty="0"/>
                        <a:t>F3</a:t>
                      </a:r>
                    </a:p>
                  </a:txBody>
                  <a:tcPr/>
                </a:tc>
                <a:tc>
                  <a:txBody>
                    <a:bodyPr/>
                    <a:lstStyle/>
                    <a:p>
                      <a:r>
                        <a:rPr lang="en-US" sz="1400" dirty="0"/>
                        <a:t>D3</a:t>
                      </a:r>
                    </a:p>
                  </a:txBody>
                  <a:tcPr/>
                </a:tc>
                <a:tc>
                  <a:txBody>
                    <a:bodyPr/>
                    <a:lstStyle/>
                    <a:p>
                      <a:r>
                        <a:rPr lang="en-US" sz="1400" dirty="0"/>
                        <a:t>Third Flipper Coil</a:t>
                      </a:r>
                    </a:p>
                  </a:txBody>
                  <a:tcPr/>
                </a:tc>
                <a:extLst>
                  <a:ext uri="{0D108BD9-81ED-4DB2-BD59-A6C34878D82A}">
                    <a16:rowId xmlns:a16="http://schemas.microsoft.com/office/drawing/2014/main" val="287786777"/>
                  </a:ext>
                </a:extLst>
              </a:tr>
              <a:tr h="312541">
                <a:tc>
                  <a:txBody>
                    <a:bodyPr/>
                    <a:lstStyle/>
                    <a:p>
                      <a:r>
                        <a:rPr lang="en-US" sz="1400" dirty="0"/>
                        <a:t>X1</a:t>
                      </a:r>
                    </a:p>
                  </a:txBody>
                  <a:tcPr/>
                </a:tc>
                <a:tc>
                  <a:txBody>
                    <a:bodyPr/>
                    <a:lstStyle/>
                    <a:p>
                      <a:r>
                        <a:rPr lang="en-US" sz="1400" dirty="0"/>
                        <a:t>D11</a:t>
                      </a:r>
                    </a:p>
                  </a:txBody>
                  <a:tcPr/>
                </a:tc>
                <a:tc>
                  <a:txBody>
                    <a:bodyPr/>
                    <a:lstStyle/>
                    <a:p>
                      <a:r>
                        <a:rPr lang="en-US" sz="1400" dirty="0"/>
                        <a:t>Lift Motor</a:t>
                      </a:r>
                    </a:p>
                  </a:txBody>
                  <a:tcPr/>
                </a:tc>
                <a:extLst>
                  <a:ext uri="{0D108BD9-81ED-4DB2-BD59-A6C34878D82A}">
                    <a16:rowId xmlns:a16="http://schemas.microsoft.com/office/drawing/2014/main" val="1951971603"/>
                  </a:ext>
                </a:extLst>
              </a:tr>
              <a:tr h="312541">
                <a:tc>
                  <a:txBody>
                    <a:bodyPr/>
                    <a:lstStyle/>
                    <a:p>
                      <a:r>
                        <a:rPr lang="en-US" sz="1400" dirty="0"/>
                        <a:t>X2</a:t>
                      </a:r>
                    </a:p>
                  </a:txBody>
                  <a:tcPr/>
                </a:tc>
                <a:tc>
                  <a:txBody>
                    <a:bodyPr/>
                    <a:lstStyle/>
                    <a:p>
                      <a:r>
                        <a:rPr lang="en-US" sz="1400" dirty="0"/>
                        <a:t>D10</a:t>
                      </a:r>
                    </a:p>
                  </a:txBody>
                  <a:tcPr/>
                </a:tc>
                <a:tc>
                  <a:txBody>
                    <a:bodyPr/>
                    <a:lstStyle/>
                    <a:p>
                      <a:endParaRPr lang="en-US" sz="1400" dirty="0"/>
                    </a:p>
                  </a:txBody>
                  <a:tcPr/>
                </a:tc>
                <a:extLst>
                  <a:ext uri="{0D108BD9-81ED-4DB2-BD59-A6C34878D82A}">
                    <a16:rowId xmlns:a16="http://schemas.microsoft.com/office/drawing/2014/main" val="1094715941"/>
                  </a:ext>
                </a:extLst>
              </a:tr>
              <a:tr h="312541">
                <a:tc>
                  <a:txBody>
                    <a:bodyPr/>
                    <a:lstStyle/>
                    <a:p>
                      <a:r>
                        <a:rPr lang="en-US" sz="1400" dirty="0"/>
                        <a:t>X3</a:t>
                      </a:r>
                    </a:p>
                  </a:txBody>
                  <a:tcPr/>
                </a:tc>
                <a:tc>
                  <a:txBody>
                    <a:bodyPr/>
                    <a:lstStyle/>
                    <a:p>
                      <a:r>
                        <a:rPr lang="en-US" sz="1400" dirty="0"/>
                        <a:t>D9</a:t>
                      </a:r>
                    </a:p>
                  </a:txBody>
                  <a:tcPr/>
                </a:tc>
                <a:tc>
                  <a:txBody>
                    <a:bodyPr/>
                    <a:lstStyle/>
                    <a:p>
                      <a:endParaRPr lang="en-US" sz="1400" dirty="0"/>
                    </a:p>
                  </a:txBody>
                  <a:tcPr/>
                </a:tc>
                <a:extLst>
                  <a:ext uri="{0D108BD9-81ED-4DB2-BD59-A6C34878D82A}">
                    <a16:rowId xmlns:a16="http://schemas.microsoft.com/office/drawing/2014/main" val="2545232579"/>
                  </a:ext>
                </a:extLst>
              </a:tr>
              <a:tr h="312541">
                <a:tc>
                  <a:txBody>
                    <a:bodyPr/>
                    <a:lstStyle/>
                    <a:p>
                      <a:r>
                        <a:rPr lang="en-US" sz="1400" dirty="0"/>
                        <a:t>EX Button 1</a:t>
                      </a:r>
                    </a:p>
                  </a:txBody>
                  <a:tcPr/>
                </a:tc>
                <a:tc>
                  <a:txBody>
                    <a:bodyPr/>
                    <a:lstStyle/>
                    <a:p>
                      <a:r>
                        <a:rPr lang="en-US" sz="1400" dirty="0"/>
                        <a:t>D8</a:t>
                      </a:r>
                    </a:p>
                  </a:txBody>
                  <a:tcPr/>
                </a:tc>
                <a:tc>
                  <a:txBody>
                    <a:bodyPr/>
                    <a:lstStyle/>
                    <a:p>
                      <a:r>
                        <a:rPr lang="en-US" sz="1400" dirty="0"/>
                        <a:t>Right Flipper Button</a:t>
                      </a:r>
                    </a:p>
                  </a:txBody>
                  <a:tcPr/>
                </a:tc>
                <a:extLst>
                  <a:ext uri="{0D108BD9-81ED-4DB2-BD59-A6C34878D82A}">
                    <a16:rowId xmlns:a16="http://schemas.microsoft.com/office/drawing/2014/main" val="2518795720"/>
                  </a:ext>
                </a:extLst>
              </a:tr>
              <a:tr h="312541">
                <a:tc>
                  <a:txBody>
                    <a:bodyPr/>
                    <a:lstStyle/>
                    <a:p>
                      <a:r>
                        <a:rPr lang="en-US" sz="1400" dirty="0"/>
                        <a:t>EX Button 2</a:t>
                      </a:r>
                    </a:p>
                  </a:txBody>
                  <a:tcPr/>
                </a:tc>
                <a:tc>
                  <a:txBody>
                    <a:bodyPr/>
                    <a:lstStyle/>
                    <a:p>
                      <a:r>
                        <a:rPr lang="en-US" sz="1400" dirty="0"/>
                        <a:t>D7</a:t>
                      </a:r>
                    </a:p>
                  </a:txBody>
                  <a:tcPr/>
                </a:tc>
                <a:tc>
                  <a:txBody>
                    <a:bodyPr/>
                    <a:lstStyle/>
                    <a:p>
                      <a:r>
                        <a:rPr lang="en-US" sz="1400" dirty="0"/>
                        <a:t>Left Flipper Button</a:t>
                      </a:r>
                    </a:p>
                  </a:txBody>
                  <a:tcPr/>
                </a:tc>
                <a:extLst>
                  <a:ext uri="{0D108BD9-81ED-4DB2-BD59-A6C34878D82A}">
                    <a16:rowId xmlns:a16="http://schemas.microsoft.com/office/drawing/2014/main" val="2870466218"/>
                  </a:ext>
                </a:extLst>
              </a:tr>
              <a:tr h="312541">
                <a:tc>
                  <a:txBody>
                    <a:bodyPr/>
                    <a:lstStyle/>
                    <a:p>
                      <a:r>
                        <a:rPr lang="en-US" sz="1400" dirty="0"/>
                        <a:t>EX Button 3</a:t>
                      </a:r>
                    </a:p>
                  </a:txBody>
                  <a:tcPr/>
                </a:tc>
                <a:tc>
                  <a:txBody>
                    <a:bodyPr/>
                    <a:lstStyle/>
                    <a:p>
                      <a:r>
                        <a:rPr lang="en-US" sz="1400" dirty="0"/>
                        <a:t>D4</a:t>
                      </a:r>
                    </a:p>
                  </a:txBody>
                  <a:tcPr/>
                </a:tc>
                <a:tc>
                  <a:txBody>
                    <a:bodyPr/>
                    <a:lstStyle/>
                    <a:p>
                      <a:r>
                        <a:rPr lang="en-US" sz="1400" dirty="0"/>
                        <a:t>Start Button</a:t>
                      </a:r>
                    </a:p>
                  </a:txBody>
                  <a:tcPr/>
                </a:tc>
                <a:extLst>
                  <a:ext uri="{0D108BD9-81ED-4DB2-BD59-A6C34878D82A}">
                    <a16:rowId xmlns:a16="http://schemas.microsoft.com/office/drawing/2014/main" val="2239399417"/>
                  </a:ext>
                </a:extLst>
              </a:tr>
              <a:tr h="312541">
                <a:tc>
                  <a:txBody>
                    <a:bodyPr/>
                    <a:lstStyle/>
                    <a:p>
                      <a:r>
                        <a:rPr lang="en-US" sz="1400" dirty="0"/>
                        <a:t>Ball 1</a:t>
                      </a:r>
                    </a:p>
                  </a:txBody>
                  <a:tcPr/>
                </a:tc>
                <a:tc>
                  <a:txBody>
                    <a:bodyPr/>
                    <a:lstStyle/>
                    <a:p>
                      <a:r>
                        <a:rPr lang="en-US" sz="1400" dirty="0"/>
                        <a:t>A0</a:t>
                      </a:r>
                    </a:p>
                  </a:txBody>
                  <a:tcPr/>
                </a:tc>
                <a:tc>
                  <a:txBody>
                    <a:bodyPr/>
                    <a:lstStyle/>
                    <a:p>
                      <a:r>
                        <a:rPr lang="en-US" sz="1400" dirty="0"/>
                        <a:t>First ball to play, next to lift gate</a:t>
                      </a:r>
                    </a:p>
                  </a:txBody>
                  <a:tcPr/>
                </a:tc>
                <a:extLst>
                  <a:ext uri="{0D108BD9-81ED-4DB2-BD59-A6C34878D82A}">
                    <a16:rowId xmlns:a16="http://schemas.microsoft.com/office/drawing/2014/main" val="191274449"/>
                  </a:ext>
                </a:extLst>
              </a:tr>
              <a:tr h="312541">
                <a:tc>
                  <a:txBody>
                    <a:bodyPr/>
                    <a:lstStyle/>
                    <a:p>
                      <a:r>
                        <a:rPr lang="en-US" sz="1400" dirty="0"/>
                        <a:t>Ball 2</a:t>
                      </a:r>
                    </a:p>
                  </a:txBody>
                  <a:tcPr/>
                </a:tc>
                <a:tc>
                  <a:txBody>
                    <a:bodyPr/>
                    <a:lstStyle/>
                    <a:p>
                      <a:r>
                        <a:rPr lang="en-US" sz="1400" dirty="0"/>
                        <a:t>A1</a:t>
                      </a:r>
                    </a:p>
                  </a:txBody>
                  <a:tcPr/>
                </a:tc>
                <a:tc>
                  <a:txBody>
                    <a:bodyPr/>
                    <a:lstStyle/>
                    <a:p>
                      <a:r>
                        <a:rPr lang="en-US" sz="1400" dirty="0"/>
                        <a:t>Second ball position</a:t>
                      </a:r>
                    </a:p>
                  </a:txBody>
                  <a:tcPr/>
                </a:tc>
                <a:extLst>
                  <a:ext uri="{0D108BD9-81ED-4DB2-BD59-A6C34878D82A}">
                    <a16:rowId xmlns:a16="http://schemas.microsoft.com/office/drawing/2014/main" val="668238701"/>
                  </a:ext>
                </a:extLst>
              </a:tr>
              <a:tr h="312541">
                <a:tc>
                  <a:txBody>
                    <a:bodyPr/>
                    <a:lstStyle/>
                    <a:p>
                      <a:r>
                        <a:rPr lang="en-US" sz="1400" dirty="0"/>
                        <a:t>Ball 3</a:t>
                      </a:r>
                    </a:p>
                  </a:txBody>
                  <a:tcPr/>
                </a:tc>
                <a:tc>
                  <a:txBody>
                    <a:bodyPr/>
                    <a:lstStyle/>
                    <a:p>
                      <a:r>
                        <a:rPr lang="en-US" sz="1400" dirty="0"/>
                        <a:t>A2</a:t>
                      </a:r>
                    </a:p>
                  </a:txBody>
                  <a:tcPr/>
                </a:tc>
                <a:tc>
                  <a:txBody>
                    <a:bodyPr/>
                    <a:lstStyle/>
                    <a:p>
                      <a:r>
                        <a:rPr lang="en-US" sz="1400" dirty="0"/>
                        <a:t>Third ball position</a:t>
                      </a:r>
                    </a:p>
                  </a:txBody>
                  <a:tcPr/>
                </a:tc>
                <a:extLst>
                  <a:ext uri="{0D108BD9-81ED-4DB2-BD59-A6C34878D82A}">
                    <a16:rowId xmlns:a16="http://schemas.microsoft.com/office/drawing/2014/main" val="689212474"/>
                  </a:ext>
                </a:extLst>
              </a:tr>
              <a:tr h="312541">
                <a:tc>
                  <a:txBody>
                    <a:bodyPr/>
                    <a:lstStyle/>
                    <a:p>
                      <a:r>
                        <a:rPr lang="en-US" sz="1400" dirty="0"/>
                        <a:t>Ball 4</a:t>
                      </a:r>
                    </a:p>
                  </a:txBody>
                  <a:tcPr/>
                </a:tc>
                <a:tc>
                  <a:txBody>
                    <a:bodyPr/>
                    <a:lstStyle/>
                    <a:p>
                      <a:r>
                        <a:rPr lang="en-US" sz="1400" dirty="0"/>
                        <a:t>A3</a:t>
                      </a:r>
                    </a:p>
                  </a:txBody>
                  <a:tcPr/>
                </a:tc>
                <a:tc>
                  <a:txBody>
                    <a:bodyPr/>
                    <a:lstStyle/>
                    <a:p>
                      <a:r>
                        <a:rPr lang="en-US" sz="1400" dirty="0"/>
                        <a:t>Lost ball entry position</a:t>
                      </a:r>
                    </a:p>
                  </a:txBody>
                  <a:tcPr/>
                </a:tc>
                <a:extLst>
                  <a:ext uri="{0D108BD9-81ED-4DB2-BD59-A6C34878D82A}">
                    <a16:rowId xmlns:a16="http://schemas.microsoft.com/office/drawing/2014/main" val="2843980777"/>
                  </a:ext>
                </a:extLst>
              </a:tr>
              <a:tr h="312541">
                <a:tc>
                  <a:txBody>
                    <a:bodyPr/>
                    <a:lstStyle/>
                    <a:p>
                      <a:r>
                        <a:rPr lang="en-US" sz="1400" dirty="0"/>
                        <a:t>Extra Input</a:t>
                      </a:r>
                    </a:p>
                  </a:txBody>
                  <a:tcPr/>
                </a:tc>
                <a:tc>
                  <a:txBody>
                    <a:bodyPr/>
                    <a:lstStyle/>
                    <a:p>
                      <a:r>
                        <a:rPr lang="en-US" sz="1400" dirty="0"/>
                        <a:t>A4</a:t>
                      </a:r>
                    </a:p>
                  </a:txBody>
                  <a:tcPr/>
                </a:tc>
                <a:tc>
                  <a:txBody>
                    <a:bodyPr/>
                    <a:lstStyle/>
                    <a:p>
                      <a:endParaRPr lang="en-US" sz="1400" dirty="0"/>
                    </a:p>
                  </a:txBody>
                  <a:tcPr/>
                </a:tc>
                <a:extLst>
                  <a:ext uri="{0D108BD9-81ED-4DB2-BD59-A6C34878D82A}">
                    <a16:rowId xmlns:a16="http://schemas.microsoft.com/office/drawing/2014/main" val="508206203"/>
                  </a:ext>
                </a:extLst>
              </a:tr>
              <a:tr h="312541">
                <a:tc>
                  <a:txBody>
                    <a:bodyPr/>
                    <a:lstStyle/>
                    <a:p>
                      <a:r>
                        <a:rPr lang="en-US" sz="1400" dirty="0"/>
                        <a:t>Ball Cycle</a:t>
                      </a:r>
                    </a:p>
                  </a:txBody>
                  <a:tcPr/>
                </a:tc>
                <a:tc>
                  <a:txBody>
                    <a:bodyPr/>
                    <a:lstStyle/>
                    <a:p>
                      <a:r>
                        <a:rPr lang="en-US" sz="1400" dirty="0"/>
                        <a:t>D12</a:t>
                      </a:r>
                    </a:p>
                  </a:txBody>
                  <a:tcPr/>
                </a:tc>
                <a:tc>
                  <a:txBody>
                    <a:bodyPr/>
                    <a:lstStyle/>
                    <a:p>
                      <a:r>
                        <a:rPr lang="en-US" sz="1400" dirty="0"/>
                        <a:t>Controls Ball Servo</a:t>
                      </a:r>
                    </a:p>
                  </a:txBody>
                  <a:tcPr/>
                </a:tc>
                <a:extLst>
                  <a:ext uri="{0D108BD9-81ED-4DB2-BD59-A6C34878D82A}">
                    <a16:rowId xmlns:a16="http://schemas.microsoft.com/office/drawing/2014/main" val="2741028803"/>
                  </a:ext>
                </a:extLst>
              </a:tr>
            </a:tbl>
          </a:graphicData>
        </a:graphic>
      </p:graphicFrame>
      <p:sp>
        <p:nvSpPr>
          <p:cNvPr id="12" name="TextBox 11">
            <a:extLst>
              <a:ext uri="{FF2B5EF4-FFF2-40B4-BE49-F238E27FC236}">
                <a16:creationId xmlns:a16="http://schemas.microsoft.com/office/drawing/2014/main" id="{9B217B26-52E2-9E81-9E0E-D2D01DAEECC6}"/>
              </a:ext>
            </a:extLst>
          </p:cNvPr>
          <p:cNvSpPr txBox="1"/>
          <p:nvPr/>
        </p:nvSpPr>
        <p:spPr>
          <a:xfrm>
            <a:off x="902345" y="1524972"/>
            <a:ext cx="2804742" cy="369332"/>
          </a:xfrm>
          <a:prstGeom prst="rect">
            <a:avLst/>
          </a:prstGeom>
          <a:noFill/>
        </p:spPr>
        <p:txBody>
          <a:bodyPr wrap="none" rtlCol="0">
            <a:spAutoFit/>
          </a:bodyPr>
          <a:lstStyle/>
          <a:p>
            <a:r>
              <a:rPr lang="en-US" dirty="0"/>
              <a:t>For the “Jet Bumpers” Node</a:t>
            </a:r>
          </a:p>
        </p:txBody>
      </p:sp>
    </p:spTree>
    <p:extLst>
      <p:ext uri="{BB962C8B-B14F-4D97-AF65-F5344CB8AC3E}">
        <p14:creationId xmlns:p14="http://schemas.microsoft.com/office/powerpoint/2010/main" val="3197965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19B36-D2FC-8A6C-4F6E-7EA60AAA40B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DEF7C16-BC3C-A90C-8DE8-385BAED0B6C9}"/>
              </a:ext>
            </a:extLst>
          </p:cNvPr>
          <p:cNvPicPr>
            <a:picLocks noChangeAspect="1"/>
          </p:cNvPicPr>
          <p:nvPr/>
        </p:nvPicPr>
        <p:blipFill>
          <a:blip r:embed="rId2"/>
          <a:stretch>
            <a:fillRect/>
          </a:stretch>
        </p:blipFill>
        <p:spPr>
          <a:xfrm rot="16200000">
            <a:off x="2346236" y="-1508044"/>
            <a:ext cx="5795406" cy="10196256"/>
          </a:xfrm>
          <a:prstGeom prst="rect">
            <a:avLst/>
          </a:prstGeom>
        </p:spPr>
      </p:pic>
    </p:spTree>
    <p:extLst>
      <p:ext uri="{BB962C8B-B14F-4D97-AF65-F5344CB8AC3E}">
        <p14:creationId xmlns:p14="http://schemas.microsoft.com/office/powerpoint/2010/main" val="264362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771B4-065D-7834-530E-54BA4C96C795}"/>
              </a:ext>
            </a:extLst>
          </p:cNvPr>
          <p:cNvSpPr>
            <a:spLocks noGrp="1"/>
          </p:cNvSpPr>
          <p:nvPr>
            <p:ph type="ctrTitle"/>
          </p:nvPr>
        </p:nvSpPr>
        <p:spPr/>
        <p:txBody>
          <a:bodyPr/>
          <a:lstStyle/>
          <a:p>
            <a:r>
              <a:rPr lang="en-US" dirty="0"/>
              <a:t>Animation and Score Board</a:t>
            </a:r>
          </a:p>
        </p:txBody>
      </p:sp>
      <p:sp>
        <p:nvSpPr>
          <p:cNvPr id="3" name="Subtitle 2">
            <a:extLst>
              <a:ext uri="{FF2B5EF4-FFF2-40B4-BE49-F238E27FC236}">
                <a16:creationId xmlns:a16="http://schemas.microsoft.com/office/drawing/2014/main" id="{C6BA567F-5750-7972-3E95-10E4D7AD20F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396116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60CD0B-48DA-FC80-2FD2-82B060E3CD65}"/>
              </a:ext>
            </a:extLst>
          </p:cNvPr>
          <p:cNvPicPr>
            <a:picLocks noChangeAspect="1"/>
          </p:cNvPicPr>
          <p:nvPr/>
        </p:nvPicPr>
        <p:blipFill>
          <a:blip r:embed="rId2"/>
          <a:stretch>
            <a:fillRect/>
          </a:stretch>
        </p:blipFill>
        <p:spPr>
          <a:xfrm>
            <a:off x="720035" y="432900"/>
            <a:ext cx="11471965" cy="6393483"/>
          </a:xfrm>
          <a:prstGeom prst="rect">
            <a:avLst/>
          </a:prstGeom>
        </p:spPr>
      </p:pic>
      <p:sp>
        <p:nvSpPr>
          <p:cNvPr id="7" name="Oval 6">
            <a:extLst>
              <a:ext uri="{FF2B5EF4-FFF2-40B4-BE49-F238E27FC236}">
                <a16:creationId xmlns:a16="http://schemas.microsoft.com/office/drawing/2014/main" id="{7B821AC0-EB07-A458-62EE-7F921E2C76F8}"/>
              </a:ext>
            </a:extLst>
          </p:cNvPr>
          <p:cNvSpPr/>
          <p:nvPr/>
        </p:nvSpPr>
        <p:spPr>
          <a:xfrm>
            <a:off x="3612573" y="4823070"/>
            <a:ext cx="3198591" cy="2416302"/>
          </a:xfrm>
          <a:prstGeom prst="ellipse">
            <a:avLst/>
          </a:prstGeom>
          <a:solidFill>
            <a:srgbClr val="FF000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FB142F6A-3E12-BCFA-0D4D-B614D5AD5698}"/>
              </a:ext>
            </a:extLst>
          </p:cNvPr>
          <p:cNvCxnSpPr>
            <a:cxnSpLocks/>
          </p:cNvCxnSpPr>
          <p:nvPr/>
        </p:nvCxnSpPr>
        <p:spPr>
          <a:xfrm flipH="1" flipV="1">
            <a:off x="6137631" y="6369577"/>
            <a:ext cx="1195411" cy="727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0C6A2CF-9E37-CB12-79D8-B927BD424F04}"/>
              </a:ext>
            </a:extLst>
          </p:cNvPr>
          <p:cNvSpPr txBox="1"/>
          <p:nvPr/>
        </p:nvSpPr>
        <p:spPr>
          <a:xfrm>
            <a:off x="7386567" y="6962822"/>
            <a:ext cx="2231188" cy="369332"/>
          </a:xfrm>
          <a:prstGeom prst="rect">
            <a:avLst/>
          </a:prstGeom>
          <a:noFill/>
        </p:spPr>
        <p:txBody>
          <a:bodyPr wrap="none" rtlCol="0">
            <a:spAutoFit/>
          </a:bodyPr>
          <a:lstStyle/>
          <a:p>
            <a:r>
              <a:rPr lang="en-US" dirty="0"/>
              <a:t>Animation Goes HERE</a:t>
            </a:r>
          </a:p>
        </p:txBody>
      </p:sp>
    </p:spTree>
    <p:extLst>
      <p:ext uri="{BB962C8B-B14F-4D97-AF65-F5344CB8AC3E}">
        <p14:creationId xmlns:p14="http://schemas.microsoft.com/office/powerpoint/2010/main" val="3176051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36131CB1-0422-47B2-63EA-0AF967020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36" y="-391339"/>
            <a:ext cx="3429000" cy="2667000"/>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7E0DABAC-FF3A-CE39-71E5-0D69D692E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95" y="1403172"/>
            <a:ext cx="3429000" cy="2667000"/>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3AC02C9A-8466-36EA-5BD3-E4323D4202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529" y="3577646"/>
            <a:ext cx="3429000" cy="266700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A7A8646-BA70-CF61-7B3F-1D21389942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1119" y="258846"/>
            <a:ext cx="3429000" cy="2667000"/>
          </a:xfrm>
          <a:prstGeom prst="rect">
            <a:avLst/>
          </a:prstGeom>
        </p:spPr>
      </p:pic>
      <p:pic>
        <p:nvPicPr>
          <p:cNvPr id="12" name="Picture 11" descr="Shape&#10;&#10;Description automatically generated with medium confidence">
            <a:extLst>
              <a:ext uri="{FF2B5EF4-FFF2-40B4-BE49-F238E27FC236}">
                <a16:creationId xmlns:a16="http://schemas.microsoft.com/office/drawing/2014/main" id="{8C7F8B36-6764-36D1-F89A-E9B7694BD4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7787" y="3069669"/>
            <a:ext cx="3429000" cy="266700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5E3060A7-6CFA-E515-CAD9-A2D6FFB3B8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9303" y="484386"/>
            <a:ext cx="3429000" cy="2667000"/>
          </a:xfrm>
          <a:prstGeom prst="rect">
            <a:avLst/>
          </a:prstGeom>
        </p:spPr>
      </p:pic>
      <p:pic>
        <p:nvPicPr>
          <p:cNvPr id="16" name="Picture 15" descr="Shape&#10;&#10;Description automatically generated with medium confidence">
            <a:extLst>
              <a:ext uri="{FF2B5EF4-FFF2-40B4-BE49-F238E27FC236}">
                <a16:creationId xmlns:a16="http://schemas.microsoft.com/office/drawing/2014/main" id="{432765F7-5CAE-AF9F-21FF-B6EF4C5977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9303" y="3151386"/>
            <a:ext cx="3429000" cy="2667000"/>
          </a:xfrm>
          <a:prstGeom prst="rect">
            <a:avLst/>
          </a:prstGeom>
        </p:spPr>
      </p:pic>
      <p:sp>
        <p:nvSpPr>
          <p:cNvPr id="19" name="TextBox 18">
            <a:extLst>
              <a:ext uri="{FF2B5EF4-FFF2-40B4-BE49-F238E27FC236}">
                <a16:creationId xmlns:a16="http://schemas.microsoft.com/office/drawing/2014/main" id="{AAE382D0-0844-65B2-960D-1A602AB4AA5A}"/>
              </a:ext>
            </a:extLst>
          </p:cNvPr>
          <p:cNvSpPr txBox="1"/>
          <p:nvPr/>
        </p:nvSpPr>
        <p:spPr>
          <a:xfrm>
            <a:off x="682742" y="296581"/>
            <a:ext cx="421910" cy="461665"/>
          </a:xfrm>
          <a:prstGeom prst="rect">
            <a:avLst/>
          </a:prstGeom>
          <a:noFill/>
        </p:spPr>
        <p:txBody>
          <a:bodyPr wrap="none" rtlCol="0">
            <a:spAutoFit/>
          </a:bodyPr>
          <a:lstStyle/>
          <a:p>
            <a:r>
              <a:rPr lang="en-US" sz="2400" dirty="0"/>
              <a:t>1:</a:t>
            </a:r>
          </a:p>
        </p:txBody>
      </p:sp>
      <p:sp>
        <p:nvSpPr>
          <p:cNvPr id="20" name="TextBox 19">
            <a:extLst>
              <a:ext uri="{FF2B5EF4-FFF2-40B4-BE49-F238E27FC236}">
                <a16:creationId xmlns:a16="http://schemas.microsoft.com/office/drawing/2014/main" id="{75A5C4D6-468B-09AB-36ED-2CBD3E0354D5}"/>
              </a:ext>
            </a:extLst>
          </p:cNvPr>
          <p:cNvSpPr txBox="1"/>
          <p:nvPr/>
        </p:nvSpPr>
        <p:spPr>
          <a:xfrm>
            <a:off x="682742" y="2069762"/>
            <a:ext cx="421910" cy="461665"/>
          </a:xfrm>
          <a:prstGeom prst="rect">
            <a:avLst/>
          </a:prstGeom>
          <a:noFill/>
        </p:spPr>
        <p:txBody>
          <a:bodyPr wrap="none" rtlCol="0">
            <a:spAutoFit/>
          </a:bodyPr>
          <a:lstStyle/>
          <a:p>
            <a:r>
              <a:rPr lang="en-US" sz="2400" dirty="0"/>
              <a:t>2:</a:t>
            </a:r>
          </a:p>
        </p:txBody>
      </p:sp>
      <p:sp>
        <p:nvSpPr>
          <p:cNvPr id="21" name="TextBox 20">
            <a:extLst>
              <a:ext uri="{FF2B5EF4-FFF2-40B4-BE49-F238E27FC236}">
                <a16:creationId xmlns:a16="http://schemas.microsoft.com/office/drawing/2014/main" id="{BE218483-14A5-7CFF-E0CF-18435C559778}"/>
              </a:ext>
            </a:extLst>
          </p:cNvPr>
          <p:cNvSpPr txBox="1"/>
          <p:nvPr/>
        </p:nvSpPr>
        <p:spPr>
          <a:xfrm>
            <a:off x="682742" y="4138768"/>
            <a:ext cx="421910" cy="461665"/>
          </a:xfrm>
          <a:prstGeom prst="rect">
            <a:avLst/>
          </a:prstGeom>
          <a:noFill/>
        </p:spPr>
        <p:txBody>
          <a:bodyPr wrap="none" rtlCol="0">
            <a:spAutoFit/>
          </a:bodyPr>
          <a:lstStyle/>
          <a:p>
            <a:r>
              <a:rPr lang="en-US" sz="2400" dirty="0"/>
              <a:t>3:</a:t>
            </a:r>
          </a:p>
        </p:txBody>
      </p:sp>
      <p:sp>
        <p:nvSpPr>
          <p:cNvPr id="22" name="TextBox 21">
            <a:extLst>
              <a:ext uri="{FF2B5EF4-FFF2-40B4-BE49-F238E27FC236}">
                <a16:creationId xmlns:a16="http://schemas.microsoft.com/office/drawing/2014/main" id="{4158C395-B36E-C217-C9F1-1362AA59231A}"/>
              </a:ext>
            </a:extLst>
          </p:cNvPr>
          <p:cNvSpPr txBox="1"/>
          <p:nvPr/>
        </p:nvSpPr>
        <p:spPr>
          <a:xfrm>
            <a:off x="4377987" y="531167"/>
            <a:ext cx="421910" cy="461665"/>
          </a:xfrm>
          <a:prstGeom prst="rect">
            <a:avLst/>
          </a:prstGeom>
          <a:noFill/>
        </p:spPr>
        <p:txBody>
          <a:bodyPr wrap="none" rtlCol="0">
            <a:spAutoFit/>
          </a:bodyPr>
          <a:lstStyle/>
          <a:p>
            <a:r>
              <a:rPr lang="en-US" sz="2400" dirty="0"/>
              <a:t>4:</a:t>
            </a:r>
          </a:p>
        </p:txBody>
      </p:sp>
      <p:sp>
        <p:nvSpPr>
          <p:cNvPr id="23" name="TextBox 22">
            <a:extLst>
              <a:ext uri="{FF2B5EF4-FFF2-40B4-BE49-F238E27FC236}">
                <a16:creationId xmlns:a16="http://schemas.microsoft.com/office/drawing/2014/main" id="{4630A3C5-58D8-D12E-5CE2-19497F032F3F}"/>
              </a:ext>
            </a:extLst>
          </p:cNvPr>
          <p:cNvSpPr txBox="1"/>
          <p:nvPr/>
        </p:nvSpPr>
        <p:spPr>
          <a:xfrm>
            <a:off x="4305798" y="3198167"/>
            <a:ext cx="421910" cy="461665"/>
          </a:xfrm>
          <a:prstGeom prst="rect">
            <a:avLst/>
          </a:prstGeom>
          <a:noFill/>
        </p:spPr>
        <p:txBody>
          <a:bodyPr wrap="none" rtlCol="0">
            <a:spAutoFit/>
          </a:bodyPr>
          <a:lstStyle/>
          <a:p>
            <a:r>
              <a:rPr lang="en-US" sz="2400" dirty="0"/>
              <a:t>5:</a:t>
            </a:r>
          </a:p>
        </p:txBody>
      </p:sp>
      <p:sp>
        <p:nvSpPr>
          <p:cNvPr id="24" name="TextBox 23">
            <a:extLst>
              <a:ext uri="{FF2B5EF4-FFF2-40B4-BE49-F238E27FC236}">
                <a16:creationId xmlns:a16="http://schemas.microsoft.com/office/drawing/2014/main" id="{D3164940-6AAE-1732-4400-22370890E1EC}"/>
              </a:ext>
            </a:extLst>
          </p:cNvPr>
          <p:cNvSpPr txBox="1"/>
          <p:nvPr/>
        </p:nvSpPr>
        <p:spPr>
          <a:xfrm>
            <a:off x="8078379" y="721103"/>
            <a:ext cx="421910" cy="461665"/>
          </a:xfrm>
          <a:prstGeom prst="rect">
            <a:avLst/>
          </a:prstGeom>
          <a:noFill/>
        </p:spPr>
        <p:txBody>
          <a:bodyPr wrap="none" rtlCol="0">
            <a:spAutoFit/>
          </a:bodyPr>
          <a:lstStyle/>
          <a:p>
            <a:r>
              <a:rPr lang="en-US" sz="2400" dirty="0"/>
              <a:t>6:</a:t>
            </a:r>
          </a:p>
        </p:txBody>
      </p:sp>
      <p:sp>
        <p:nvSpPr>
          <p:cNvPr id="25" name="TextBox 24">
            <a:extLst>
              <a:ext uri="{FF2B5EF4-FFF2-40B4-BE49-F238E27FC236}">
                <a16:creationId xmlns:a16="http://schemas.microsoft.com/office/drawing/2014/main" id="{4C26411F-08B5-64FB-8892-D5CA38E4FB08}"/>
              </a:ext>
            </a:extLst>
          </p:cNvPr>
          <p:cNvSpPr txBox="1"/>
          <p:nvPr/>
        </p:nvSpPr>
        <p:spPr>
          <a:xfrm>
            <a:off x="8078379" y="3164701"/>
            <a:ext cx="421910" cy="461665"/>
          </a:xfrm>
          <a:prstGeom prst="rect">
            <a:avLst/>
          </a:prstGeom>
          <a:noFill/>
        </p:spPr>
        <p:txBody>
          <a:bodyPr wrap="none" rtlCol="0">
            <a:spAutoFit/>
          </a:bodyPr>
          <a:lstStyle/>
          <a:p>
            <a:r>
              <a:rPr lang="en-US" sz="2400" dirty="0"/>
              <a:t>7:</a:t>
            </a:r>
          </a:p>
        </p:txBody>
      </p:sp>
    </p:spTree>
    <p:extLst>
      <p:ext uri="{BB962C8B-B14F-4D97-AF65-F5344CB8AC3E}">
        <p14:creationId xmlns:p14="http://schemas.microsoft.com/office/powerpoint/2010/main" val="1884168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F611-60BD-9C65-8AFB-B7A2285C49C8}"/>
              </a:ext>
            </a:extLst>
          </p:cNvPr>
          <p:cNvSpPr>
            <a:spLocks noGrp="1"/>
          </p:cNvSpPr>
          <p:nvPr>
            <p:ph type="title"/>
          </p:nvPr>
        </p:nvSpPr>
        <p:spPr/>
        <p:txBody>
          <a:bodyPr/>
          <a:lstStyle/>
          <a:p>
            <a:r>
              <a:rPr lang="en-US" dirty="0"/>
              <a:t>Controlling Magnets and Coils</a:t>
            </a:r>
          </a:p>
        </p:txBody>
      </p:sp>
      <p:sp>
        <p:nvSpPr>
          <p:cNvPr id="3" name="Text Placeholder 2">
            <a:extLst>
              <a:ext uri="{FF2B5EF4-FFF2-40B4-BE49-F238E27FC236}">
                <a16:creationId xmlns:a16="http://schemas.microsoft.com/office/drawing/2014/main" id="{635FCBE8-D8AD-E72A-EAA0-77E3548DD4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67746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A64EFCF-8151-6641-372D-EF623EA2956D}"/>
              </a:ext>
            </a:extLst>
          </p:cNvPr>
          <p:cNvSpPr/>
          <p:nvPr/>
        </p:nvSpPr>
        <p:spPr>
          <a:xfrm>
            <a:off x="194365" y="485913"/>
            <a:ext cx="11944626" cy="6303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con&#10;&#10;Description automatically generated">
            <a:extLst>
              <a:ext uri="{FF2B5EF4-FFF2-40B4-BE49-F238E27FC236}">
                <a16:creationId xmlns:a16="http://schemas.microsoft.com/office/drawing/2014/main" id="{6C5091BB-ECD1-E272-BBFA-879762437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925" y="956140"/>
            <a:ext cx="2493746" cy="1939581"/>
          </a:xfrm>
          <a:prstGeom prst="rect">
            <a:avLst/>
          </a:prstGeom>
        </p:spPr>
      </p:pic>
      <p:pic>
        <p:nvPicPr>
          <p:cNvPr id="5" name="Picture 4" descr="Icon&#10;&#10;Description automatically generated">
            <a:extLst>
              <a:ext uri="{FF2B5EF4-FFF2-40B4-BE49-F238E27FC236}">
                <a16:creationId xmlns:a16="http://schemas.microsoft.com/office/drawing/2014/main" id="{B6CDF63C-25EB-F3FA-C7F2-21F62D390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383" y="2396157"/>
            <a:ext cx="2493746" cy="1939581"/>
          </a:xfrm>
          <a:prstGeom prst="rect">
            <a:avLst/>
          </a:prstGeom>
        </p:spPr>
      </p:pic>
      <p:pic>
        <p:nvPicPr>
          <p:cNvPr id="7" name="Picture 6" descr="Logo&#10;&#10;Description automatically generated">
            <a:extLst>
              <a:ext uri="{FF2B5EF4-FFF2-40B4-BE49-F238E27FC236}">
                <a16:creationId xmlns:a16="http://schemas.microsoft.com/office/drawing/2014/main" id="{A9D48961-B265-9405-0963-7B86041070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0467" y="4075827"/>
            <a:ext cx="2493746" cy="1939581"/>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7EE9B183-4561-AD74-1CE5-BF9B721C1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2308" y="1210521"/>
            <a:ext cx="2493746" cy="1939581"/>
          </a:xfrm>
          <a:prstGeom prst="rect">
            <a:avLst/>
          </a:prstGeom>
        </p:spPr>
      </p:pic>
      <p:pic>
        <p:nvPicPr>
          <p:cNvPr id="11" name="Picture 10" descr="Icon&#10;&#10;Description automatically generated">
            <a:extLst>
              <a:ext uri="{FF2B5EF4-FFF2-40B4-BE49-F238E27FC236}">
                <a16:creationId xmlns:a16="http://schemas.microsoft.com/office/drawing/2014/main" id="{FBBDC77B-E361-0DFE-9086-9CD0AC6A63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0272" y="4029442"/>
            <a:ext cx="2493746" cy="1939581"/>
          </a:xfrm>
          <a:prstGeom prst="rect">
            <a:avLst/>
          </a:prstGeom>
        </p:spPr>
      </p:pic>
      <p:pic>
        <p:nvPicPr>
          <p:cNvPr id="13" name="Picture 12" descr="Icon&#10;&#10;Description automatically generated">
            <a:extLst>
              <a:ext uri="{FF2B5EF4-FFF2-40B4-BE49-F238E27FC236}">
                <a16:creationId xmlns:a16="http://schemas.microsoft.com/office/drawing/2014/main" id="{F8AF7521-F360-BD3C-AA55-06473C5030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3233" y="1210522"/>
            <a:ext cx="2493746" cy="1939581"/>
          </a:xfrm>
          <a:prstGeom prst="rect">
            <a:avLst/>
          </a:prstGeom>
        </p:spPr>
      </p:pic>
      <p:pic>
        <p:nvPicPr>
          <p:cNvPr id="15" name="Picture 14" descr="Icon&#10;&#10;Description automatically generated">
            <a:extLst>
              <a:ext uri="{FF2B5EF4-FFF2-40B4-BE49-F238E27FC236}">
                <a16:creationId xmlns:a16="http://schemas.microsoft.com/office/drawing/2014/main" id="{0E0830F4-9235-F7FB-B313-3EC90F82A3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09859" y="4000026"/>
            <a:ext cx="2493746" cy="1939581"/>
          </a:xfrm>
          <a:prstGeom prst="rect">
            <a:avLst/>
          </a:prstGeom>
        </p:spPr>
      </p:pic>
    </p:spTree>
    <p:extLst>
      <p:ext uri="{BB962C8B-B14F-4D97-AF65-F5344CB8AC3E}">
        <p14:creationId xmlns:p14="http://schemas.microsoft.com/office/powerpoint/2010/main" val="854625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771B4-065D-7834-530E-54BA4C96C795}"/>
              </a:ext>
            </a:extLst>
          </p:cNvPr>
          <p:cNvSpPr>
            <a:spLocks noGrp="1"/>
          </p:cNvSpPr>
          <p:nvPr>
            <p:ph type="ctrTitle"/>
          </p:nvPr>
        </p:nvSpPr>
        <p:spPr/>
        <p:txBody>
          <a:bodyPr/>
          <a:lstStyle/>
          <a:p>
            <a:r>
              <a:rPr lang="en-US" dirty="0"/>
              <a:t>Ball Trough </a:t>
            </a:r>
          </a:p>
        </p:txBody>
      </p:sp>
      <p:sp>
        <p:nvSpPr>
          <p:cNvPr id="3" name="Subtitle 2">
            <a:extLst>
              <a:ext uri="{FF2B5EF4-FFF2-40B4-BE49-F238E27FC236}">
                <a16:creationId xmlns:a16="http://schemas.microsoft.com/office/drawing/2014/main" id="{C6BA567F-5750-7972-3E95-10E4D7AD20F9}"/>
              </a:ext>
            </a:extLst>
          </p:cNvPr>
          <p:cNvSpPr>
            <a:spLocks noGrp="1"/>
          </p:cNvSpPr>
          <p:nvPr>
            <p:ph type="subTitle" idx="1"/>
          </p:nvPr>
        </p:nvSpPr>
        <p:spPr/>
        <p:txBody>
          <a:bodyPr/>
          <a:lstStyle/>
          <a:p>
            <a:r>
              <a:rPr lang="en-US" dirty="0"/>
              <a:t>Sensors and Control to Deliver Ball into Game</a:t>
            </a:r>
          </a:p>
        </p:txBody>
      </p:sp>
    </p:spTree>
    <p:extLst>
      <p:ext uri="{BB962C8B-B14F-4D97-AF65-F5344CB8AC3E}">
        <p14:creationId xmlns:p14="http://schemas.microsoft.com/office/powerpoint/2010/main" val="3036216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03766-A620-A28D-B7CF-BF5CE7E00622}"/>
              </a:ext>
            </a:extLst>
          </p:cNvPr>
          <p:cNvSpPr>
            <a:spLocks noGrp="1"/>
          </p:cNvSpPr>
          <p:nvPr>
            <p:ph type="title"/>
          </p:nvPr>
        </p:nvSpPr>
        <p:spPr/>
        <p:txBody>
          <a:bodyPr/>
          <a:lstStyle/>
          <a:p>
            <a:r>
              <a:rPr lang="en-US" dirty="0"/>
              <a:t>Ball Trough Mechanics</a:t>
            </a:r>
          </a:p>
        </p:txBody>
      </p:sp>
      <p:pic>
        <p:nvPicPr>
          <p:cNvPr id="5" name="Picture 4">
            <a:extLst>
              <a:ext uri="{FF2B5EF4-FFF2-40B4-BE49-F238E27FC236}">
                <a16:creationId xmlns:a16="http://schemas.microsoft.com/office/drawing/2014/main" id="{FA87A3DF-553D-107A-489C-B32556477555}"/>
              </a:ext>
            </a:extLst>
          </p:cNvPr>
          <p:cNvPicPr>
            <a:picLocks noChangeAspect="1"/>
          </p:cNvPicPr>
          <p:nvPr/>
        </p:nvPicPr>
        <p:blipFill>
          <a:blip r:embed="rId2"/>
          <a:stretch>
            <a:fillRect/>
          </a:stretch>
        </p:blipFill>
        <p:spPr>
          <a:xfrm>
            <a:off x="1139689" y="2216542"/>
            <a:ext cx="3312838" cy="3036283"/>
          </a:xfrm>
          <a:prstGeom prst="rect">
            <a:avLst/>
          </a:prstGeom>
        </p:spPr>
      </p:pic>
      <p:pic>
        <p:nvPicPr>
          <p:cNvPr id="7" name="Picture 6">
            <a:extLst>
              <a:ext uri="{FF2B5EF4-FFF2-40B4-BE49-F238E27FC236}">
                <a16:creationId xmlns:a16="http://schemas.microsoft.com/office/drawing/2014/main" id="{984BFF16-17BC-BD73-F89D-13FBCEEDC5CA}"/>
              </a:ext>
            </a:extLst>
          </p:cNvPr>
          <p:cNvPicPr>
            <a:picLocks noChangeAspect="1"/>
          </p:cNvPicPr>
          <p:nvPr/>
        </p:nvPicPr>
        <p:blipFill>
          <a:blip r:embed="rId3"/>
          <a:stretch>
            <a:fillRect/>
          </a:stretch>
        </p:blipFill>
        <p:spPr>
          <a:xfrm>
            <a:off x="6781741" y="1911510"/>
            <a:ext cx="3099962" cy="2729948"/>
          </a:xfrm>
          <a:prstGeom prst="rect">
            <a:avLst/>
          </a:prstGeom>
        </p:spPr>
      </p:pic>
      <p:sp>
        <p:nvSpPr>
          <p:cNvPr id="8" name="TextBox 7">
            <a:extLst>
              <a:ext uri="{FF2B5EF4-FFF2-40B4-BE49-F238E27FC236}">
                <a16:creationId xmlns:a16="http://schemas.microsoft.com/office/drawing/2014/main" id="{FD6A97F9-C0DF-CFA3-E9AA-D92C51BCF93A}"/>
              </a:ext>
            </a:extLst>
          </p:cNvPr>
          <p:cNvSpPr txBox="1"/>
          <p:nvPr/>
        </p:nvSpPr>
        <p:spPr>
          <a:xfrm>
            <a:off x="9788939" y="2261704"/>
            <a:ext cx="1707455" cy="646331"/>
          </a:xfrm>
          <a:prstGeom prst="rect">
            <a:avLst/>
          </a:prstGeom>
          <a:noFill/>
        </p:spPr>
        <p:txBody>
          <a:bodyPr wrap="none" rtlCol="0">
            <a:spAutoFit/>
          </a:bodyPr>
          <a:lstStyle/>
          <a:p>
            <a:r>
              <a:rPr lang="en-US" dirty="0"/>
              <a:t>Servo to Control</a:t>
            </a:r>
          </a:p>
          <a:p>
            <a:r>
              <a:rPr lang="en-US" dirty="0"/>
              <a:t>Ball Regulator</a:t>
            </a:r>
          </a:p>
        </p:txBody>
      </p:sp>
      <p:sp>
        <p:nvSpPr>
          <p:cNvPr id="9" name="TextBox 8">
            <a:extLst>
              <a:ext uri="{FF2B5EF4-FFF2-40B4-BE49-F238E27FC236}">
                <a16:creationId xmlns:a16="http://schemas.microsoft.com/office/drawing/2014/main" id="{6FDBB5B2-5F87-E852-9D47-617534404F50}"/>
              </a:ext>
            </a:extLst>
          </p:cNvPr>
          <p:cNvSpPr txBox="1"/>
          <p:nvPr/>
        </p:nvSpPr>
        <p:spPr>
          <a:xfrm>
            <a:off x="901883" y="5015718"/>
            <a:ext cx="1806713" cy="1200329"/>
          </a:xfrm>
          <a:prstGeom prst="rect">
            <a:avLst/>
          </a:prstGeom>
          <a:noFill/>
        </p:spPr>
        <p:txBody>
          <a:bodyPr wrap="none" rtlCol="0">
            <a:spAutoFit/>
          </a:bodyPr>
          <a:lstStyle/>
          <a:p>
            <a:r>
              <a:rPr lang="en-US" dirty="0"/>
              <a:t>IR Sensors To</a:t>
            </a:r>
          </a:p>
          <a:p>
            <a:r>
              <a:rPr lang="en-US" dirty="0"/>
              <a:t>Tell Computer</a:t>
            </a:r>
          </a:p>
          <a:p>
            <a:r>
              <a:rPr lang="en-US" dirty="0"/>
              <a:t>How many balls</a:t>
            </a:r>
          </a:p>
          <a:p>
            <a:r>
              <a:rPr lang="en-US" dirty="0"/>
              <a:t>Are in the Trough</a:t>
            </a:r>
          </a:p>
        </p:txBody>
      </p:sp>
      <p:sp>
        <p:nvSpPr>
          <p:cNvPr id="10" name="TextBox 9">
            <a:extLst>
              <a:ext uri="{FF2B5EF4-FFF2-40B4-BE49-F238E27FC236}">
                <a16:creationId xmlns:a16="http://schemas.microsoft.com/office/drawing/2014/main" id="{153A9BE9-38D7-8B0D-BE0E-AB952F88FCBD}"/>
              </a:ext>
            </a:extLst>
          </p:cNvPr>
          <p:cNvSpPr txBox="1"/>
          <p:nvPr/>
        </p:nvSpPr>
        <p:spPr>
          <a:xfrm>
            <a:off x="4351130" y="3023071"/>
            <a:ext cx="1994905" cy="369332"/>
          </a:xfrm>
          <a:prstGeom prst="rect">
            <a:avLst/>
          </a:prstGeom>
          <a:noFill/>
        </p:spPr>
        <p:txBody>
          <a:bodyPr wrap="none" rtlCol="0">
            <a:spAutoFit/>
          </a:bodyPr>
          <a:lstStyle/>
          <a:p>
            <a:r>
              <a:rPr lang="en-US" dirty="0"/>
              <a:t>Ball Regulator Post</a:t>
            </a:r>
          </a:p>
        </p:txBody>
      </p:sp>
      <p:sp>
        <p:nvSpPr>
          <p:cNvPr id="11" name="TextBox 10">
            <a:extLst>
              <a:ext uri="{FF2B5EF4-FFF2-40B4-BE49-F238E27FC236}">
                <a16:creationId xmlns:a16="http://schemas.microsoft.com/office/drawing/2014/main" id="{9152DE72-D053-AE24-441E-90B89900C85F}"/>
              </a:ext>
            </a:extLst>
          </p:cNvPr>
          <p:cNvSpPr txBox="1"/>
          <p:nvPr/>
        </p:nvSpPr>
        <p:spPr>
          <a:xfrm>
            <a:off x="3209011" y="1911510"/>
            <a:ext cx="2912720" cy="646331"/>
          </a:xfrm>
          <a:prstGeom prst="rect">
            <a:avLst/>
          </a:prstGeom>
          <a:noFill/>
        </p:spPr>
        <p:txBody>
          <a:bodyPr wrap="none" rtlCol="0">
            <a:spAutoFit/>
          </a:bodyPr>
          <a:lstStyle/>
          <a:p>
            <a:r>
              <a:rPr lang="en-US" dirty="0"/>
              <a:t>Balls enter here upon leaving</a:t>
            </a:r>
          </a:p>
          <a:p>
            <a:r>
              <a:rPr lang="en-US" dirty="0"/>
              <a:t>The play field.</a:t>
            </a:r>
          </a:p>
        </p:txBody>
      </p:sp>
      <p:sp>
        <p:nvSpPr>
          <p:cNvPr id="12" name="TextBox 11">
            <a:extLst>
              <a:ext uri="{FF2B5EF4-FFF2-40B4-BE49-F238E27FC236}">
                <a16:creationId xmlns:a16="http://schemas.microsoft.com/office/drawing/2014/main" id="{0184E3F5-7B59-6B0B-1A3F-B9637E4C9D5A}"/>
              </a:ext>
            </a:extLst>
          </p:cNvPr>
          <p:cNvSpPr txBox="1"/>
          <p:nvPr/>
        </p:nvSpPr>
        <p:spPr>
          <a:xfrm>
            <a:off x="4134454" y="4828037"/>
            <a:ext cx="2543389" cy="1200329"/>
          </a:xfrm>
          <a:prstGeom prst="rect">
            <a:avLst/>
          </a:prstGeom>
          <a:noFill/>
        </p:spPr>
        <p:txBody>
          <a:bodyPr wrap="none" rtlCol="0">
            <a:spAutoFit/>
          </a:bodyPr>
          <a:lstStyle/>
          <a:p>
            <a:r>
              <a:rPr lang="en-US" dirty="0"/>
              <a:t>Balls exit here under</a:t>
            </a:r>
          </a:p>
          <a:p>
            <a:r>
              <a:rPr lang="en-US" dirty="0"/>
              <a:t>computer control. They</a:t>
            </a:r>
          </a:p>
          <a:p>
            <a:r>
              <a:rPr lang="en-US" dirty="0"/>
              <a:t>Are then delivered to the</a:t>
            </a:r>
          </a:p>
          <a:p>
            <a:r>
              <a:rPr lang="en-US" dirty="0"/>
              <a:t>Riser Screw.</a:t>
            </a:r>
          </a:p>
        </p:txBody>
      </p:sp>
      <p:sp>
        <p:nvSpPr>
          <p:cNvPr id="13" name="Rectangle 12">
            <a:extLst>
              <a:ext uri="{FF2B5EF4-FFF2-40B4-BE49-F238E27FC236}">
                <a16:creationId xmlns:a16="http://schemas.microsoft.com/office/drawing/2014/main" id="{1B5478C8-53CD-03DB-260A-641A9BC9010C}"/>
              </a:ext>
            </a:extLst>
          </p:cNvPr>
          <p:cNvSpPr/>
          <p:nvPr/>
        </p:nvSpPr>
        <p:spPr>
          <a:xfrm>
            <a:off x="1095513" y="2363304"/>
            <a:ext cx="631687" cy="322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6B376208-27CB-2F13-8296-50DC26799F37}"/>
              </a:ext>
            </a:extLst>
          </p:cNvPr>
          <p:cNvCxnSpPr>
            <a:cxnSpLocks/>
          </p:cNvCxnSpPr>
          <p:nvPr/>
        </p:nvCxnSpPr>
        <p:spPr>
          <a:xfrm flipH="1">
            <a:off x="2355283" y="2261704"/>
            <a:ext cx="803152" cy="877237"/>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46372A-4DBB-7BD1-9621-617F805843FC}"/>
              </a:ext>
            </a:extLst>
          </p:cNvPr>
          <p:cNvCxnSpPr>
            <a:cxnSpLocks/>
          </p:cNvCxnSpPr>
          <p:nvPr/>
        </p:nvCxnSpPr>
        <p:spPr>
          <a:xfrm flipV="1">
            <a:off x="1510158" y="4352982"/>
            <a:ext cx="590161" cy="644731"/>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Left Brace 19">
            <a:extLst>
              <a:ext uri="{FF2B5EF4-FFF2-40B4-BE49-F238E27FC236}">
                <a16:creationId xmlns:a16="http://schemas.microsoft.com/office/drawing/2014/main" id="{39966842-02FF-F2DF-3DE3-4563B99FB61E}"/>
              </a:ext>
            </a:extLst>
          </p:cNvPr>
          <p:cNvSpPr/>
          <p:nvPr/>
        </p:nvSpPr>
        <p:spPr>
          <a:xfrm rot="18645514">
            <a:off x="2097018" y="3555062"/>
            <a:ext cx="247130" cy="1323685"/>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C5B3FDCA-186D-5E0C-D4B8-7E80A6E4F315}"/>
              </a:ext>
            </a:extLst>
          </p:cNvPr>
          <p:cNvCxnSpPr>
            <a:cxnSpLocks/>
          </p:cNvCxnSpPr>
          <p:nvPr/>
        </p:nvCxnSpPr>
        <p:spPr>
          <a:xfrm flipH="1" flipV="1">
            <a:off x="3785422" y="4690542"/>
            <a:ext cx="349032" cy="307171"/>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6DBC43F-F698-4CF7-85F6-97D43261636D}"/>
              </a:ext>
            </a:extLst>
          </p:cNvPr>
          <p:cNvCxnSpPr>
            <a:cxnSpLocks/>
          </p:cNvCxnSpPr>
          <p:nvPr/>
        </p:nvCxnSpPr>
        <p:spPr>
          <a:xfrm flipH="1">
            <a:off x="3417666" y="3276484"/>
            <a:ext cx="933464" cy="1026949"/>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7BBE35E-2268-2E2C-0CA4-291386817AB4}"/>
              </a:ext>
            </a:extLst>
          </p:cNvPr>
          <p:cNvCxnSpPr>
            <a:cxnSpLocks/>
          </p:cNvCxnSpPr>
          <p:nvPr/>
        </p:nvCxnSpPr>
        <p:spPr>
          <a:xfrm flipH="1">
            <a:off x="9309295" y="2745888"/>
            <a:ext cx="479644" cy="388804"/>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256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3EA7-47E9-497B-7049-3997242B20DA}"/>
              </a:ext>
            </a:extLst>
          </p:cNvPr>
          <p:cNvSpPr>
            <a:spLocks noGrp="1"/>
          </p:cNvSpPr>
          <p:nvPr>
            <p:ph type="title"/>
          </p:nvPr>
        </p:nvSpPr>
        <p:spPr>
          <a:xfrm>
            <a:off x="838200" y="-76614"/>
            <a:ext cx="10515600" cy="1325563"/>
          </a:xfrm>
        </p:spPr>
        <p:txBody>
          <a:bodyPr/>
          <a:lstStyle/>
          <a:p>
            <a:r>
              <a:rPr lang="en-US" dirty="0"/>
              <a:t>Circuit for Ball Trough, PCB LAYOUT</a:t>
            </a:r>
          </a:p>
        </p:txBody>
      </p:sp>
      <p:pic>
        <p:nvPicPr>
          <p:cNvPr id="9" name="Picture 8">
            <a:extLst>
              <a:ext uri="{FF2B5EF4-FFF2-40B4-BE49-F238E27FC236}">
                <a16:creationId xmlns:a16="http://schemas.microsoft.com/office/drawing/2014/main" id="{354CD3E7-168D-C638-6787-FDD5DC7FBAA0}"/>
              </a:ext>
            </a:extLst>
          </p:cNvPr>
          <p:cNvPicPr>
            <a:picLocks noChangeAspect="1"/>
          </p:cNvPicPr>
          <p:nvPr/>
        </p:nvPicPr>
        <p:blipFill>
          <a:blip r:embed="rId2"/>
          <a:stretch>
            <a:fillRect/>
          </a:stretch>
        </p:blipFill>
        <p:spPr>
          <a:xfrm>
            <a:off x="427382" y="1484243"/>
            <a:ext cx="5107609" cy="5189659"/>
          </a:xfrm>
          <a:prstGeom prst="rect">
            <a:avLst/>
          </a:prstGeom>
        </p:spPr>
      </p:pic>
      <p:pic>
        <p:nvPicPr>
          <p:cNvPr id="11" name="Picture 10">
            <a:extLst>
              <a:ext uri="{FF2B5EF4-FFF2-40B4-BE49-F238E27FC236}">
                <a16:creationId xmlns:a16="http://schemas.microsoft.com/office/drawing/2014/main" id="{63FD592C-2C91-C780-B63D-B08B41779BE6}"/>
              </a:ext>
            </a:extLst>
          </p:cNvPr>
          <p:cNvPicPr>
            <a:picLocks noChangeAspect="1"/>
          </p:cNvPicPr>
          <p:nvPr/>
        </p:nvPicPr>
        <p:blipFill>
          <a:blip r:embed="rId3"/>
          <a:stretch>
            <a:fillRect/>
          </a:stretch>
        </p:blipFill>
        <p:spPr>
          <a:xfrm>
            <a:off x="6053246" y="1484243"/>
            <a:ext cx="5180180" cy="5190688"/>
          </a:xfrm>
          <a:prstGeom prst="rect">
            <a:avLst/>
          </a:prstGeom>
        </p:spPr>
      </p:pic>
      <p:sp>
        <p:nvSpPr>
          <p:cNvPr id="12" name="TextBox 11">
            <a:extLst>
              <a:ext uri="{FF2B5EF4-FFF2-40B4-BE49-F238E27FC236}">
                <a16:creationId xmlns:a16="http://schemas.microsoft.com/office/drawing/2014/main" id="{733A1CB1-3842-E0E2-5B01-05DC4B2BB5CC}"/>
              </a:ext>
            </a:extLst>
          </p:cNvPr>
          <p:cNvSpPr txBox="1"/>
          <p:nvPr/>
        </p:nvSpPr>
        <p:spPr>
          <a:xfrm>
            <a:off x="7931425" y="1126990"/>
            <a:ext cx="1736822" cy="369332"/>
          </a:xfrm>
          <a:prstGeom prst="rect">
            <a:avLst/>
          </a:prstGeom>
          <a:noFill/>
        </p:spPr>
        <p:txBody>
          <a:bodyPr wrap="none" rtlCol="0">
            <a:spAutoFit/>
          </a:bodyPr>
          <a:lstStyle/>
          <a:p>
            <a:r>
              <a:rPr lang="en-US" dirty="0"/>
              <a:t>Under Side View</a:t>
            </a:r>
          </a:p>
        </p:txBody>
      </p:sp>
      <p:sp>
        <p:nvSpPr>
          <p:cNvPr id="13" name="TextBox 12">
            <a:extLst>
              <a:ext uri="{FF2B5EF4-FFF2-40B4-BE49-F238E27FC236}">
                <a16:creationId xmlns:a16="http://schemas.microsoft.com/office/drawing/2014/main" id="{F723FBDC-AB21-480C-395D-9FF67053FB59}"/>
              </a:ext>
            </a:extLst>
          </p:cNvPr>
          <p:cNvSpPr txBox="1"/>
          <p:nvPr/>
        </p:nvSpPr>
        <p:spPr>
          <a:xfrm>
            <a:off x="2151268" y="1126990"/>
            <a:ext cx="1485471" cy="369332"/>
          </a:xfrm>
          <a:prstGeom prst="rect">
            <a:avLst/>
          </a:prstGeom>
          <a:noFill/>
        </p:spPr>
        <p:txBody>
          <a:bodyPr wrap="none" rtlCol="0">
            <a:spAutoFit/>
          </a:bodyPr>
          <a:lstStyle/>
          <a:p>
            <a:r>
              <a:rPr lang="en-US" dirty="0"/>
              <a:t>Top Side View</a:t>
            </a:r>
          </a:p>
        </p:txBody>
      </p:sp>
    </p:spTree>
    <p:extLst>
      <p:ext uri="{BB962C8B-B14F-4D97-AF65-F5344CB8AC3E}">
        <p14:creationId xmlns:p14="http://schemas.microsoft.com/office/powerpoint/2010/main" val="3229360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3EA7-47E9-497B-7049-3997242B20DA}"/>
              </a:ext>
            </a:extLst>
          </p:cNvPr>
          <p:cNvSpPr>
            <a:spLocks noGrp="1"/>
          </p:cNvSpPr>
          <p:nvPr>
            <p:ph type="title"/>
          </p:nvPr>
        </p:nvSpPr>
        <p:spPr>
          <a:xfrm>
            <a:off x="710095" y="-54526"/>
            <a:ext cx="11128513" cy="1325563"/>
          </a:xfrm>
        </p:spPr>
        <p:txBody>
          <a:bodyPr/>
          <a:lstStyle/>
          <a:p>
            <a:r>
              <a:rPr lang="en-US" dirty="0"/>
              <a:t>Circuit for Ball Trough, PCB LAYOUT   </a:t>
            </a:r>
            <a:r>
              <a:rPr lang="en-US" sz="2800" dirty="0"/>
              <a:t>(With </a:t>
            </a:r>
            <a:r>
              <a:rPr lang="en-US" sz="2800" dirty="0" err="1"/>
              <a:t>Airwires</a:t>
            </a:r>
            <a:r>
              <a:rPr lang="en-US" sz="2800" dirty="0"/>
              <a:t>)</a:t>
            </a:r>
            <a:endParaRPr lang="en-US" dirty="0"/>
          </a:p>
        </p:txBody>
      </p:sp>
      <p:sp>
        <p:nvSpPr>
          <p:cNvPr id="7" name="TextBox 6">
            <a:extLst>
              <a:ext uri="{FF2B5EF4-FFF2-40B4-BE49-F238E27FC236}">
                <a16:creationId xmlns:a16="http://schemas.microsoft.com/office/drawing/2014/main" id="{D3F755DC-EC94-2080-16B6-1D47B6E8E0D9}"/>
              </a:ext>
            </a:extLst>
          </p:cNvPr>
          <p:cNvSpPr txBox="1"/>
          <p:nvPr/>
        </p:nvSpPr>
        <p:spPr>
          <a:xfrm>
            <a:off x="8218971" y="1086371"/>
            <a:ext cx="1736822" cy="369332"/>
          </a:xfrm>
          <a:prstGeom prst="rect">
            <a:avLst/>
          </a:prstGeom>
          <a:noFill/>
        </p:spPr>
        <p:txBody>
          <a:bodyPr wrap="none" rtlCol="0">
            <a:spAutoFit/>
          </a:bodyPr>
          <a:lstStyle/>
          <a:p>
            <a:r>
              <a:rPr lang="en-US" dirty="0"/>
              <a:t>Under Side View</a:t>
            </a:r>
          </a:p>
        </p:txBody>
      </p:sp>
      <p:sp>
        <p:nvSpPr>
          <p:cNvPr id="8" name="TextBox 7">
            <a:extLst>
              <a:ext uri="{FF2B5EF4-FFF2-40B4-BE49-F238E27FC236}">
                <a16:creationId xmlns:a16="http://schemas.microsoft.com/office/drawing/2014/main" id="{4BB06D09-1203-2357-3268-C386001EFA52}"/>
              </a:ext>
            </a:extLst>
          </p:cNvPr>
          <p:cNvSpPr txBox="1"/>
          <p:nvPr/>
        </p:nvSpPr>
        <p:spPr>
          <a:xfrm>
            <a:off x="2564295" y="1048651"/>
            <a:ext cx="1485471" cy="369332"/>
          </a:xfrm>
          <a:prstGeom prst="rect">
            <a:avLst/>
          </a:prstGeom>
          <a:noFill/>
        </p:spPr>
        <p:txBody>
          <a:bodyPr wrap="none" rtlCol="0">
            <a:spAutoFit/>
          </a:bodyPr>
          <a:lstStyle/>
          <a:p>
            <a:r>
              <a:rPr lang="en-US" dirty="0"/>
              <a:t>Top Side View</a:t>
            </a:r>
          </a:p>
        </p:txBody>
      </p:sp>
      <p:pic>
        <p:nvPicPr>
          <p:cNvPr id="12" name="Picture 11">
            <a:extLst>
              <a:ext uri="{FF2B5EF4-FFF2-40B4-BE49-F238E27FC236}">
                <a16:creationId xmlns:a16="http://schemas.microsoft.com/office/drawing/2014/main" id="{3EE56CB5-6F42-7F1B-C310-4EE9EC978A52}"/>
              </a:ext>
            </a:extLst>
          </p:cNvPr>
          <p:cNvPicPr>
            <a:picLocks noChangeAspect="1"/>
          </p:cNvPicPr>
          <p:nvPr/>
        </p:nvPicPr>
        <p:blipFill>
          <a:blip r:embed="rId2"/>
          <a:stretch>
            <a:fillRect/>
          </a:stretch>
        </p:blipFill>
        <p:spPr>
          <a:xfrm>
            <a:off x="710095" y="1373809"/>
            <a:ext cx="5266635" cy="5248797"/>
          </a:xfrm>
          <a:prstGeom prst="rect">
            <a:avLst/>
          </a:prstGeom>
        </p:spPr>
      </p:pic>
      <p:pic>
        <p:nvPicPr>
          <p:cNvPr id="14" name="Picture 13">
            <a:extLst>
              <a:ext uri="{FF2B5EF4-FFF2-40B4-BE49-F238E27FC236}">
                <a16:creationId xmlns:a16="http://schemas.microsoft.com/office/drawing/2014/main" id="{C5F1B77A-C2FE-A16F-03D3-29FA37DCB6A9}"/>
              </a:ext>
            </a:extLst>
          </p:cNvPr>
          <p:cNvPicPr>
            <a:picLocks noChangeAspect="1"/>
          </p:cNvPicPr>
          <p:nvPr/>
        </p:nvPicPr>
        <p:blipFill>
          <a:blip r:embed="rId3"/>
          <a:stretch>
            <a:fillRect/>
          </a:stretch>
        </p:blipFill>
        <p:spPr>
          <a:xfrm>
            <a:off x="6166926" y="1373808"/>
            <a:ext cx="5225526" cy="5247877"/>
          </a:xfrm>
          <a:prstGeom prst="rect">
            <a:avLst/>
          </a:prstGeom>
        </p:spPr>
      </p:pic>
    </p:spTree>
    <p:extLst>
      <p:ext uri="{BB962C8B-B14F-4D97-AF65-F5344CB8AC3E}">
        <p14:creationId xmlns:p14="http://schemas.microsoft.com/office/powerpoint/2010/main" val="24408733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3EA7-47E9-497B-7049-3997242B20DA}"/>
              </a:ext>
            </a:extLst>
          </p:cNvPr>
          <p:cNvSpPr>
            <a:spLocks noGrp="1"/>
          </p:cNvSpPr>
          <p:nvPr>
            <p:ph type="title"/>
          </p:nvPr>
        </p:nvSpPr>
        <p:spPr>
          <a:xfrm>
            <a:off x="374374" y="-94284"/>
            <a:ext cx="10515600" cy="1325563"/>
          </a:xfrm>
        </p:spPr>
        <p:txBody>
          <a:bodyPr/>
          <a:lstStyle/>
          <a:p>
            <a:r>
              <a:rPr lang="en-US" dirty="0"/>
              <a:t>Circuit for Ball Trough, V1</a:t>
            </a:r>
          </a:p>
        </p:txBody>
      </p:sp>
      <p:pic>
        <p:nvPicPr>
          <p:cNvPr id="7" name="Picture 6">
            <a:extLst>
              <a:ext uri="{FF2B5EF4-FFF2-40B4-BE49-F238E27FC236}">
                <a16:creationId xmlns:a16="http://schemas.microsoft.com/office/drawing/2014/main" id="{21F498A3-B376-38D2-67F0-E1A1D0C31B0A}"/>
              </a:ext>
            </a:extLst>
          </p:cNvPr>
          <p:cNvPicPr>
            <a:picLocks noChangeAspect="1"/>
          </p:cNvPicPr>
          <p:nvPr/>
        </p:nvPicPr>
        <p:blipFill>
          <a:blip r:embed="rId2"/>
          <a:stretch>
            <a:fillRect/>
          </a:stretch>
        </p:blipFill>
        <p:spPr>
          <a:xfrm>
            <a:off x="1553817" y="949258"/>
            <a:ext cx="8345557" cy="5727964"/>
          </a:xfrm>
          <a:prstGeom prst="rect">
            <a:avLst/>
          </a:prstGeom>
        </p:spPr>
      </p:pic>
      <p:cxnSp>
        <p:nvCxnSpPr>
          <p:cNvPr id="9" name="Straight Connector 8">
            <a:extLst>
              <a:ext uri="{FF2B5EF4-FFF2-40B4-BE49-F238E27FC236}">
                <a16:creationId xmlns:a16="http://schemas.microsoft.com/office/drawing/2014/main" id="{8A44E601-407E-2E5D-5F03-5AD65FCD9709}"/>
              </a:ext>
            </a:extLst>
          </p:cNvPr>
          <p:cNvCxnSpPr>
            <a:cxnSpLocks/>
          </p:cNvCxnSpPr>
          <p:nvPr/>
        </p:nvCxnSpPr>
        <p:spPr>
          <a:xfrm flipV="1">
            <a:off x="958574" y="1039983"/>
            <a:ext cx="9256805" cy="5294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A1B6493-E2AF-3016-59F4-2A1FAD2EE50E}"/>
              </a:ext>
            </a:extLst>
          </p:cNvPr>
          <p:cNvCxnSpPr/>
          <p:nvPr/>
        </p:nvCxnSpPr>
        <p:spPr>
          <a:xfrm>
            <a:off x="958574" y="114201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B01D44D-B856-5739-7577-B031B4283B36}"/>
              </a:ext>
            </a:extLst>
          </p:cNvPr>
          <p:cNvCxnSpPr>
            <a:cxnSpLocks/>
          </p:cNvCxnSpPr>
          <p:nvPr/>
        </p:nvCxnSpPr>
        <p:spPr>
          <a:xfrm>
            <a:off x="1200886" y="1444203"/>
            <a:ext cx="9328450" cy="48427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38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03514-3F55-E5F2-FCD3-45BB6B8F4A87}"/>
              </a:ext>
            </a:extLst>
          </p:cNvPr>
          <p:cNvSpPr>
            <a:spLocks noGrp="1"/>
          </p:cNvSpPr>
          <p:nvPr>
            <p:ph type="title"/>
          </p:nvPr>
        </p:nvSpPr>
        <p:spPr/>
        <p:txBody>
          <a:bodyPr/>
          <a:lstStyle/>
          <a:p>
            <a:r>
              <a:rPr lang="en-US" dirty="0"/>
              <a:t>Circuit for Ball Trough, V2</a:t>
            </a:r>
          </a:p>
        </p:txBody>
      </p:sp>
      <p:pic>
        <p:nvPicPr>
          <p:cNvPr id="5" name="Content Placeholder 4">
            <a:extLst>
              <a:ext uri="{FF2B5EF4-FFF2-40B4-BE49-F238E27FC236}">
                <a16:creationId xmlns:a16="http://schemas.microsoft.com/office/drawing/2014/main" id="{8B8ACBA1-B64B-502F-6F42-01C306693314}"/>
              </a:ext>
            </a:extLst>
          </p:cNvPr>
          <p:cNvPicPr>
            <a:picLocks noGrp="1" noChangeAspect="1"/>
          </p:cNvPicPr>
          <p:nvPr>
            <p:ph idx="1"/>
          </p:nvPr>
        </p:nvPicPr>
        <p:blipFill>
          <a:blip r:embed="rId2"/>
          <a:stretch>
            <a:fillRect/>
          </a:stretch>
        </p:blipFill>
        <p:spPr>
          <a:xfrm>
            <a:off x="409705" y="1635676"/>
            <a:ext cx="8274886" cy="5061242"/>
          </a:xfrm>
        </p:spPr>
      </p:pic>
      <p:sp>
        <p:nvSpPr>
          <p:cNvPr id="6" name="TextBox 5">
            <a:extLst>
              <a:ext uri="{FF2B5EF4-FFF2-40B4-BE49-F238E27FC236}">
                <a16:creationId xmlns:a16="http://schemas.microsoft.com/office/drawing/2014/main" id="{899BB4DD-5505-8F9F-157F-7718FC6727A4}"/>
              </a:ext>
            </a:extLst>
          </p:cNvPr>
          <p:cNvSpPr txBox="1"/>
          <p:nvPr/>
        </p:nvSpPr>
        <p:spPr>
          <a:xfrm>
            <a:off x="8923130" y="2341218"/>
            <a:ext cx="3013133" cy="2308324"/>
          </a:xfrm>
          <a:prstGeom prst="rect">
            <a:avLst/>
          </a:prstGeom>
          <a:noFill/>
        </p:spPr>
        <p:txBody>
          <a:bodyPr wrap="none" rtlCol="0">
            <a:spAutoFit/>
          </a:bodyPr>
          <a:lstStyle/>
          <a:p>
            <a:r>
              <a:rPr lang="en-US" sz="1200" dirty="0"/>
              <a:t>Note: Much simpler to build. The V1</a:t>
            </a:r>
          </a:p>
          <a:p>
            <a:r>
              <a:rPr lang="en-US" sz="1200" dirty="0"/>
              <a:t>Circuit didn’t work well cause the </a:t>
            </a:r>
          </a:p>
          <a:p>
            <a:r>
              <a:rPr lang="en-US" sz="1200" dirty="0"/>
              <a:t>Inputs to the ADCs were unstable which</a:t>
            </a:r>
          </a:p>
          <a:p>
            <a:r>
              <a:rPr lang="en-US" sz="1200" dirty="0"/>
              <a:t>Lead to jittering on the servo.   </a:t>
            </a:r>
          </a:p>
          <a:p>
            <a:endParaRPr lang="en-US" sz="1200" dirty="0"/>
          </a:p>
          <a:p>
            <a:r>
              <a:rPr lang="en-US" sz="1200" dirty="0"/>
              <a:t>Instead, we hard-wired the servo limits into</a:t>
            </a:r>
          </a:p>
          <a:p>
            <a:r>
              <a:rPr lang="en-US" sz="1200" dirty="0"/>
              <a:t>The code.</a:t>
            </a:r>
          </a:p>
          <a:p>
            <a:endParaRPr lang="en-US" sz="1200" dirty="0"/>
          </a:p>
          <a:p>
            <a:r>
              <a:rPr lang="en-US" sz="1200" dirty="0"/>
              <a:t>Also, instead of using a op-amp to do</a:t>
            </a:r>
          </a:p>
          <a:p>
            <a:r>
              <a:rPr lang="en-US" sz="1200" dirty="0"/>
              <a:t>threshold compare, just use the ADC on</a:t>
            </a:r>
          </a:p>
          <a:p>
            <a:r>
              <a:rPr lang="en-US" sz="1200" dirty="0"/>
              <a:t>the nano.  It was found that the input</a:t>
            </a:r>
          </a:p>
          <a:p>
            <a:r>
              <a:rPr lang="en-US" sz="1200" dirty="0"/>
              <a:t>swing is very wide for a break in the IR beam.</a:t>
            </a:r>
          </a:p>
        </p:txBody>
      </p:sp>
    </p:spTree>
    <p:extLst>
      <p:ext uri="{BB962C8B-B14F-4D97-AF65-F5344CB8AC3E}">
        <p14:creationId xmlns:p14="http://schemas.microsoft.com/office/powerpoint/2010/main" val="1260639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58C95-DD9A-4E5C-E053-E2101545FDB3}"/>
              </a:ext>
            </a:extLst>
          </p:cNvPr>
          <p:cNvSpPr>
            <a:spLocks noGrp="1"/>
          </p:cNvSpPr>
          <p:nvPr>
            <p:ph type="title"/>
          </p:nvPr>
        </p:nvSpPr>
        <p:spPr/>
        <p:txBody>
          <a:bodyPr/>
          <a:lstStyle/>
          <a:p>
            <a:r>
              <a:rPr lang="en-US" dirty="0"/>
              <a:t>List of High Voltage Magnets and Coils </a:t>
            </a:r>
          </a:p>
        </p:txBody>
      </p:sp>
      <p:graphicFrame>
        <p:nvGraphicFramePr>
          <p:cNvPr id="4" name="Table 4">
            <a:extLst>
              <a:ext uri="{FF2B5EF4-FFF2-40B4-BE49-F238E27FC236}">
                <a16:creationId xmlns:a16="http://schemas.microsoft.com/office/drawing/2014/main" id="{FF417127-CAAA-2098-38C4-DDC079C3AC44}"/>
              </a:ext>
            </a:extLst>
          </p:cNvPr>
          <p:cNvGraphicFramePr>
            <a:graphicFrameLocks noGrp="1"/>
          </p:cNvGraphicFramePr>
          <p:nvPr>
            <p:extLst>
              <p:ext uri="{D42A27DB-BD31-4B8C-83A1-F6EECF244321}">
                <p14:modId xmlns:p14="http://schemas.microsoft.com/office/powerpoint/2010/main" val="325610752"/>
              </p:ext>
            </p:extLst>
          </p:nvPr>
        </p:nvGraphicFramePr>
        <p:xfrm>
          <a:off x="1713193" y="1810394"/>
          <a:ext cx="8912028" cy="3601720"/>
        </p:xfrm>
        <a:graphic>
          <a:graphicData uri="http://schemas.openxmlformats.org/drawingml/2006/table">
            <a:tbl>
              <a:tblPr firstRow="1" bandRow="1">
                <a:tableStyleId>{5C22544A-7EE6-4342-B048-85BDC9FD1C3A}</a:tableStyleId>
              </a:tblPr>
              <a:tblGrid>
                <a:gridCol w="2102649">
                  <a:extLst>
                    <a:ext uri="{9D8B030D-6E8A-4147-A177-3AD203B41FA5}">
                      <a16:colId xmlns:a16="http://schemas.microsoft.com/office/drawing/2014/main" val="660148211"/>
                    </a:ext>
                  </a:extLst>
                </a:gridCol>
                <a:gridCol w="1793547">
                  <a:extLst>
                    <a:ext uri="{9D8B030D-6E8A-4147-A177-3AD203B41FA5}">
                      <a16:colId xmlns:a16="http://schemas.microsoft.com/office/drawing/2014/main" val="2731026033"/>
                    </a:ext>
                  </a:extLst>
                </a:gridCol>
                <a:gridCol w="1769979">
                  <a:extLst>
                    <a:ext uri="{9D8B030D-6E8A-4147-A177-3AD203B41FA5}">
                      <a16:colId xmlns:a16="http://schemas.microsoft.com/office/drawing/2014/main" val="580887009"/>
                    </a:ext>
                  </a:extLst>
                </a:gridCol>
                <a:gridCol w="1823453">
                  <a:extLst>
                    <a:ext uri="{9D8B030D-6E8A-4147-A177-3AD203B41FA5}">
                      <a16:colId xmlns:a16="http://schemas.microsoft.com/office/drawing/2014/main" val="3364698273"/>
                    </a:ext>
                  </a:extLst>
                </a:gridCol>
                <a:gridCol w="1422400">
                  <a:extLst>
                    <a:ext uri="{9D8B030D-6E8A-4147-A177-3AD203B41FA5}">
                      <a16:colId xmlns:a16="http://schemas.microsoft.com/office/drawing/2014/main" val="2753330366"/>
                    </a:ext>
                  </a:extLst>
                </a:gridCol>
              </a:tblGrid>
              <a:tr h="0">
                <a:tc>
                  <a:txBody>
                    <a:bodyPr/>
                    <a:lstStyle/>
                    <a:p>
                      <a:r>
                        <a:rPr lang="en-US" dirty="0"/>
                        <a:t>Feature</a:t>
                      </a:r>
                    </a:p>
                  </a:txBody>
                  <a:tcPr/>
                </a:tc>
                <a:tc>
                  <a:txBody>
                    <a:bodyPr/>
                    <a:lstStyle/>
                    <a:p>
                      <a:r>
                        <a:rPr lang="en-US" dirty="0"/>
                        <a:t>Number</a:t>
                      </a:r>
                    </a:p>
                  </a:txBody>
                  <a:tcPr/>
                </a:tc>
                <a:tc>
                  <a:txBody>
                    <a:bodyPr/>
                    <a:lstStyle/>
                    <a:p>
                      <a:r>
                        <a:rPr lang="en-US" dirty="0"/>
                        <a:t>Coil Resistance</a:t>
                      </a:r>
                    </a:p>
                  </a:txBody>
                  <a:tcPr/>
                </a:tc>
                <a:tc>
                  <a:txBody>
                    <a:bodyPr/>
                    <a:lstStyle/>
                    <a:p>
                      <a:r>
                        <a:rPr lang="en-US" dirty="0"/>
                        <a:t>Coil Windings</a:t>
                      </a:r>
                    </a:p>
                  </a:txBody>
                  <a:tcPr/>
                </a:tc>
                <a:tc>
                  <a:txBody>
                    <a:bodyPr/>
                    <a:lstStyle/>
                    <a:p>
                      <a:r>
                        <a:rPr lang="en-US" dirty="0"/>
                        <a:t>Amps @ 48v</a:t>
                      </a:r>
                    </a:p>
                  </a:txBody>
                  <a:tcPr/>
                </a:tc>
                <a:extLst>
                  <a:ext uri="{0D108BD9-81ED-4DB2-BD59-A6C34878D82A}">
                    <a16:rowId xmlns:a16="http://schemas.microsoft.com/office/drawing/2014/main" val="1760323953"/>
                  </a:ext>
                </a:extLst>
              </a:tr>
              <a:tr h="370840">
                <a:tc>
                  <a:txBody>
                    <a:bodyPr/>
                    <a:lstStyle/>
                    <a:p>
                      <a:r>
                        <a:rPr lang="en-US" dirty="0"/>
                        <a:t>Flippers</a:t>
                      </a:r>
                    </a:p>
                  </a:txBody>
                  <a:tcPr/>
                </a:tc>
                <a:tc>
                  <a:txBody>
                    <a:bodyPr/>
                    <a:lstStyle/>
                    <a:p>
                      <a:r>
                        <a:rPr lang="en-US" dirty="0"/>
                        <a:t>3</a:t>
                      </a:r>
                    </a:p>
                  </a:txBody>
                  <a:tcPr/>
                </a:tc>
                <a:tc>
                  <a:txBody>
                    <a:bodyPr/>
                    <a:lstStyle/>
                    <a:p>
                      <a:r>
                        <a:rPr lang="en-US" dirty="0"/>
                        <a:t>3.3 / 350 </a:t>
                      </a:r>
                    </a:p>
                  </a:txBody>
                  <a:tcPr/>
                </a:tc>
                <a:tc>
                  <a:txBody>
                    <a:bodyPr/>
                    <a:lstStyle/>
                    <a:p>
                      <a:r>
                        <a:rPr lang="en-US" dirty="0"/>
                        <a:t>25-500 / 34-4500</a:t>
                      </a:r>
                    </a:p>
                  </a:txBody>
                  <a:tcPr/>
                </a:tc>
                <a:tc>
                  <a:txBody>
                    <a:bodyPr/>
                    <a:lstStyle/>
                    <a:p>
                      <a:r>
                        <a:rPr lang="en-US" dirty="0"/>
                        <a:t>14.5</a:t>
                      </a:r>
                    </a:p>
                  </a:txBody>
                  <a:tcPr/>
                </a:tc>
                <a:extLst>
                  <a:ext uri="{0D108BD9-81ED-4DB2-BD59-A6C34878D82A}">
                    <a16:rowId xmlns:a16="http://schemas.microsoft.com/office/drawing/2014/main" val="1538908033"/>
                  </a:ext>
                </a:extLst>
              </a:tr>
              <a:tr h="370840">
                <a:tc>
                  <a:txBody>
                    <a:bodyPr/>
                    <a:lstStyle/>
                    <a:p>
                      <a:r>
                        <a:rPr lang="en-US" dirty="0"/>
                        <a:t>Bumpers</a:t>
                      </a:r>
                    </a:p>
                  </a:txBody>
                  <a:tcPr/>
                </a:tc>
                <a:tc>
                  <a:txBody>
                    <a:bodyPr/>
                    <a:lstStyle/>
                    <a:p>
                      <a:r>
                        <a:rPr lang="en-US" dirty="0"/>
                        <a:t>3</a:t>
                      </a:r>
                    </a:p>
                  </a:txBody>
                  <a:tcPr/>
                </a:tc>
                <a:tc>
                  <a:txBody>
                    <a:bodyPr/>
                    <a:lstStyle/>
                    <a:p>
                      <a:r>
                        <a:rPr lang="en-US" dirty="0"/>
                        <a:t>11.2</a:t>
                      </a:r>
                    </a:p>
                  </a:txBody>
                  <a:tcPr/>
                </a:tc>
                <a:tc>
                  <a:txBody>
                    <a:bodyPr/>
                    <a:lstStyle/>
                    <a:p>
                      <a:r>
                        <a:rPr lang="en-US" dirty="0"/>
                        <a:t>26-1200</a:t>
                      </a:r>
                    </a:p>
                  </a:txBody>
                  <a:tcPr/>
                </a:tc>
                <a:tc>
                  <a:txBody>
                    <a:bodyPr/>
                    <a:lstStyle/>
                    <a:p>
                      <a:r>
                        <a:rPr lang="en-US" dirty="0"/>
                        <a:t>4.2</a:t>
                      </a:r>
                    </a:p>
                  </a:txBody>
                  <a:tcPr/>
                </a:tc>
                <a:extLst>
                  <a:ext uri="{0D108BD9-81ED-4DB2-BD59-A6C34878D82A}">
                    <a16:rowId xmlns:a16="http://schemas.microsoft.com/office/drawing/2014/main" val="4059244795"/>
                  </a:ext>
                </a:extLst>
              </a:tr>
              <a:tr h="370840">
                <a:tc>
                  <a:txBody>
                    <a:bodyPr/>
                    <a:lstStyle/>
                    <a:p>
                      <a:r>
                        <a:rPr lang="en-US" dirty="0"/>
                        <a:t>Kickers</a:t>
                      </a:r>
                    </a:p>
                  </a:txBody>
                  <a:tcPr/>
                </a:tc>
                <a:tc>
                  <a:txBody>
                    <a:bodyPr/>
                    <a:lstStyle/>
                    <a:p>
                      <a:r>
                        <a:rPr lang="en-US" dirty="0"/>
                        <a:t>3</a:t>
                      </a:r>
                    </a:p>
                  </a:txBody>
                  <a:tcPr/>
                </a:tc>
                <a:tc>
                  <a:txBody>
                    <a:bodyPr/>
                    <a:lstStyle/>
                    <a:p>
                      <a:r>
                        <a:rPr lang="en-US" dirty="0"/>
                        <a:t>4</a:t>
                      </a:r>
                    </a:p>
                  </a:txBody>
                  <a:tcPr/>
                </a:tc>
                <a:tc>
                  <a:txBody>
                    <a:bodyPr/>
                    <a:lstStyle/>
                    <a:p>
                      <a:r>
                        <a:rPr lang="en-US" dirty="0"/>
                        <a:t>023-800</a:t>
                      </a:r>
                    </a:p>
                  </a:txBody>
                  <a:tcPr/>
                </a:tc>
                <a:tc>
                  <a:txBody>
                    <a:bodyPr/>
                    <a:lstStyle/>
                    <a:p>
                      <a:r>
                        <a:rPr lang="en-US" dirty="0"/>
                        <a:t>12</a:t>
                      </a:r>
                    </a:p>
                  </a:txBody>
                  <a:tcPr/>
                </a:tc>
                <a:extLst>
                  <a:ext uri="{0D108BD9-81ED-4DB2-BD59-A6C34878D82A}">
                    <a16:rowId xmlns:a16="http://schemas.microsoft.com/office/drawing/2014/main" val="1781329087"/>
                  </a:ext>
                </a:extLst>
              </a:tr>
              <a:tr h="370840">
                <a:tc>
                  <a:txBody>
                    <a:bodyPr/>
                    <a:lstStyle/>
                    <a:p>
                      <a:r>
                        <a:rPr lang="en-US" dirty="0"/>
                        <a:t>New Ball Kicker</a:t>
                      </a:r>
                    </a:p>
                  </a:txBody>
                  <a:tcPr/>
                </a:tc>
                <a:tc>
                  <a:txBody>
                    <a:bodyPr/>
                    <a:lstStyle/>
                    <a:p>
                      <a:r>
                        <a:rPr lang="en-US" dirty="0"/>
                        <a:t>1</a:t>
                      </a:r>
                    </a:p>
                  </a:txBody>
                  <a:tcPr/>
                </a:tc>
                <a:tc>
                  <a:txBody>
                    <a:bodyPr/>
                    <a:lstStyle/>
                    <a:p>
                      <a:r>
                        <a:rPr lang="en-US" dirty="0"/>
                        <a:t>4</a:t>
                      </a:r>
                    </a:p>
                  </a:txBody>
                  <a:tcPr/>
                </a:tc>
                <a:tc>
                  <a:txBody>
                    <a:bodyPr/>
                    <a:lstStyle/>
                    <a:p>
                      <a:r>
                        <a:rPr lang="en-US" dirty="0"/>
                        <a:t>023-800</a:t>
                      </a:r>
                    </a:p>
                    <a:p>
                      <a:endParaRPr lang="en-US" dirty="0"/>
                    </a:p>
                  </a:txBody>
                  <a:tcPr/>
                </a:tc>
                <a:tc>
                  <a:txBody>
                    <a:bodyPr/>
                    <a:lstStyle/>
                    <a:p>
                      <a:r>
                        <a:rPr lang="en-US" dirty="0"/>
                        <a:t>12</a:t>
                      </a:r>
                    </a:p>
                  </a:txBody>
                  <a:tcPr/>
                </a:tc>
                <a:extLst>
                  <a:ext uri="{0D108BD9-81ED-4DB2-BD59-A6C34878D82A}">
                    <a16:rowId xmlns:a16="http://schemas.microsoft.com/office/drawing/2014/main" val="2450770307"/>
                  </a:ext>
                </a:extLst>
              </a:tr>
              <a:tr h="370840">
                <a:tc>
                  <a:txBody>
                    <a:bodyPr/>
                    <a:lstStyle/>
                    <a:p>
                      <a:r>
                        <a:rPr lang="en-US" dirty="0"/>
                        <a:t>Dropped Ball Kicker</a:t>
                      </a:r>
                    </a:p>
                  </a:txBody>
                  <a:tcPr/>
                </a:tc>
                <a:tc>
                  <a:txBody>
                    <a:bodyPr/>
                    <a:lstStyle/>
                    <a:p>
                      <a:r>
                        <a:rPr lang="en-US" dirty="0"/>
                        <a:t>1</a:t>
                      </a:r>
                    </a:p>
                  </a:txBody>
                  <a:tcPr/>
                </a:tc>
                <a:tc>
                  <a:txBody>
                    <a:bodyPr/>
                    <a:lstStyle/>
                    <a:p>
                      <a:r>
                        <a:rPr lang="en-US" dirty="0"/>
                        <a:t>4</a:t>
                      </a:r>
                    </a:p>
                  </a:txBody>
                  <a:tcPr/>
                </a:tc>
                <a:tc>
                  <a:txBody>
                    <a:bodyPr/>
                    <a:lstStyle/>
                    <a:p>
                      <a:r>
                        <a:rPr lang="en-US" dirty="0"/>
                        <a:t>023-800</a:t>
                      </a:r>
                    </a:p>
                  </a:txBody>
                  <a:tcPr/>
                </a:tc>
                <a:tc>
                  <a:txBody>
                    <a:bodyPr/>
                    <a:lstStyle/>
                    <a:p>
                      <a:r>
                        <a:rPr lang="en-US" dirty="0"/>
                        <a:t>12</a:t>
                      </a:r>
                    </a:p>
                  </a:txBody>
                  <a:tcPr/>
                </a:tc>
                <a:extLst>
                  <a:ext uri="{0D108BD9-81ED-4DB2-BD59-A6C34878D82A}">
                    <a16:rowId xmlns:a16="http://schemas.microsoft.com/office/drawing/2014/main" val="1076528868"/>
                  </a:ext>
                </a:extLst>
              </a:tr>
              <a:tr h="370840">
                <a:tc>
                  <a:txBody>
                    <a:bodyPr/>
                    <a:lstStyle/>
                    <a:p>
                      <a:r>
                        <a:rPr lang="en-US" dirty="0"/>
                        <a:t>Replacement</a:t>
                      </a:r>
                    </a:p>
                  </a:txBody>
                  <a:tcPr/>
                </a:tc>
                <a:tc>
                  <a:txBody>
                    <a:bodyPr/>
                    <a:lstStyle/>
                    <a:p>
                      <a:r>
                        <a:rPr lang="en-US" dirty="0"/>
                        <a:t>0</a:t>
                      </a:r>
                    </a:p>
                  </a:txBody>
                  <a:tcPr/>
                </a:tc>
                <a:tc>
                  <a:txBody>
                    <a:bodyPr/>
                    <a:lstStyle/>
                    <a:p>
                      <a:r>
                        <a:rPr lang="en-US" dirty="0"/>
                        <a:t>14.25</a:t>
                      </a:r>
                    </a:p>
                  </a:txBody>
                  <a:tcPr/>
                </a:tc>
                <a:tc>
                  <a:txBody>
                    <a:bodyPr/>
                    <a:lstStyle/>
                    <a:p>
                      <a:r>
                        <a:rPr lang="en-US" dirty="0"/>
                        <a:t>26-1500</a:t>
                      </a:r>
                    </a:p>
                  </a:txBody>
                  <a:tcPr/>
                </a:tc>
                <a:tc>
                  <a:txBody>
                    <a:bodyPr/>
                    <a:lstStyle/>
                    <a:p>
                      <a:r>
                        <a:rPr lang="en-US" dirty="0"/>
                        <a:t>3.4</a:t>
                      </a:r>
                    </a:p>
                  </a:txBody>
                  <a:tcPr/>
                </a:tc>
                <a:extLst>
                  <a:ext uri="{0D108BD9-81ED-4DB2-BD59-A6C34878D82A}">
                    <a16:rowId xmlns:a16="http://schemas.microsoft.com/office/drawing/2014/main" val="2274671349"/>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62755591"/>
                  </a:ext>
                </a:extLst>
              </a:tr>
              <a:tr h="370840">
                <a:tc>
                  <a:txBody>
                    <a:bodyPr/>
                    <a:lstStyle/>
                    <a:p>
                      <a:r>
                        <a:rPr lang="en-US" b="1" dirty="0">
                          <a:solidFill>
                            <a:srgbClr val="FF0000"/>
                          </a:solidFill>
                        </a:rPr>
                        <a:t>Total Circuits</a:t>
                      </a:r>
                    </a:p>
                  </a:txBody>
                  <a:tcPr/>
                </a:tc>
                <a:tc>
                  <a:txBody>
                    <a:bodyPr/>
                    <a:lstStyle/>
                    <a:p>
                      <a:r>
                        <a:rPr lang="en-US" b="1" dirty="0">
                          <a:solidFill>
                            <a:srgbClr val="FF0000"/>
                          </a:solidFill>
                        </a:rPr>
                        <a:t>11</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30588875"/>
                  </a:ext>
                </a:extLst>
              </a:tr>
            </a:tbl>
          </a:graphicData>
        </a:graphic>
      </p:graphicFrame>
    </p:spTree>
    <p:extLst>
      <p:ext uri="{BB962C8B-B14F-4D97-AF65-F5344CB8AC3E}">
        <p14:creationId xmlns:p14="http://schemas.microsoft.com/office/powerpoint/2010/main" val="3385729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CFC7-AD3E-DA45-7BDD-4DD6B7FB91E4}"/>
              </a:ext>
            </a:extLst>
          </p:cNvPr>
          <p:cNvSpPr>
            <a:spLocks noGrp="1"/>
          </p:cNvSpPr>
          <p:nvPr>
            <p:ph type="title"/>
          </p:nvPr>
        </p:nvSpPr>
        <p:spPr/>
        <p:txBody>
          <a:bodyPr/>
          <a:lstStyle/>
          <a:p>
            <a:r>
              <a:rPr lang="en-US" dirty="0"/>
              <a:t>Direct Control vs Computer Control</a:t>
            </a:r>
          </a:p>
        </p:txBody>
      </p:sp>
      <p:sp>
        <p:nvSpPr>
          <p:cNvPr id="3" name="TextBox 2">
            <a:extLst>
              <a:ext uri="{FF2B5EF4-FFF2-40B4-BE49-F238E27FC236}">
                <a16:creationId xmlns:a16="http://schemas.microsoft.com/office/drawing/2014/main" id="{DF7B4E08-07A9-F487-B0BD-2D52B5098061}"/>
              </a:ext>
            </a:extLst>
          </p:cNvPr>
          <p:cNvSpPr txBox="1"/>
          <p:nvPr/>
        </p:nvSpPr>
        <p:spPr>
          <a:xfrm>
            <a:off x="770509" y="1554943"/>
            <a:ext cx="5193978" cy="3416320"/>
          </a:xfrm>
          <a:prstGeom prst="rect">
            <a:avLst/>
          </a:prstGeom>
          <a:noFill/>
        </p:spPr>
        <p:txBody>
          <a:bodyPr wrap="square" rtlCol="0">
            <a:spAutoFit/>
          </a:bodyPr>
          <a:lstStyle/>
          <a:p>
            <a:r>
              <a:rPr lang="en-US" dirty="0"/>
              <a:t>Direct Control:</a:t>
            </a:r>
          </a:p>
          <a:p>
            <a:pPr marL="285750" indent="-285750">
              <a:buFont typeface="Arial" panose="020B0604020202020204" pitchFamily="34" charset="0"/>
              <a:buChar char="•"/>
            </a:pPr>
            <a:r>
              <a:rPr lang="en-US" dirty="0"/>
              <a:t>Current runs though “switch” directly to Coil.</a:t>
            </a:r>
          </a:p>
          <a:p>
            <a:pPr marL="285750" indent="-285750">
              <a:buFont typeface="Arial" panose="020B0604020202020204" pitchFamily="34" charset="0"/>
              <a:buChar char="•"/>
            </a:pPr>
            <a:r>
              <a:rPr lang="en-US" dirty="0"/>
              <a:t>Switch is physically closed by human or pinball</a:t>
            </a:r>
          </a:p>
          <a:p>
            <a:pPr marL="285750" indent="-285750">
              <a:buFont typeface="Arial" panose="020B0604020202020204" pitchFamily="34" charset="0"/>
              <a:buChar char="•"/>
            </a:pPr>
            <a:r>
              <a:rPr lang="en-US" dirty="0"/>
              <a:t>Switch must be rated for high current</a:t>
            </a:r>
          </a:p>
          <a:p>
            <a:pPr marL="285750" indent="-285750">
              <a:buFont typeface="Arial" panose="020B0604020202020204" pitchFamily="34" charset="0"/>
              <a:buChar char="•"/>
            </a:pPr>
            <a:r>
              <a:rPr lang="en-US" dirty="0"/>
              <a:t>By itself, computer does not know about switch closure, and therefore cannot score or make sounds</a:t>
            </a:r>
          </a:p>
          <a:p>
            <a:pPr marL="285750" indent="-285750">
              <a:buFont typeface="Arial" panose="020B0604020202020204" pitchFamily="34" charset="0"/>
              <a:buChar char="•"/>
            </a:pPr>
            <a:r>
              <a:rPr lang="en-US" dirty="0"/>
              <a:t>High current must be limited by circuit design</a:t>
            </a:r>
          </a:p>
          <a:p>
            <a:pPr marL="285750" indent="-285750">
              <a:buFont typeface="Arial" panose="020B0604020202020204" pitchFamily="34" charset="0"/>
              <a:buChar char="•"/>
            </a:pPr>
            <a:r>
              <a:rPr lang="en-US" dirty="0"/>
              <a:t>In old pinball machines, this design was only choice since there were no computers.</a:t>
            </a:r>
          </a:p>
          <a:p>
            <a:endParaRPr lang="en-US" dirty="0"/>
          </a:p>
          <a:p>
            <a:endParaRPr lang="en-US" dirty="0"/>
          </a:p>
        </p:txBody>
      </p:sp>
      <p:sp>
        <p:nvSpPr>
          <p:cNvPr id="4" name="TextBox 3">
            <a:extLst>
              <a:ext uri="{FF2B5EF4-FFF2-40B4-BE49-F238E27FC236}">
                <a16:creationId xmlns:a16="http://schemas.microsoft.com/office/drawing/2014/main" id="{22ED285C-506A-AE23-0040-4910DAC16CAD}"/>
              </a:ext>
            </a:extLst>
          </p:cNvPr>
          <p:cNvSpPr txBox="1"/>
          <p:nvPr/>
        </p:nvSpPr>
        <p:spPr>
          <a:xfrm>
            <a:off x="6024053" y="1503111"/>
            <a:ext cx="5193978" cy="5632311"/>
          </a:xfrm>
          <a:prstGeom prst="rect">
            <a:avLst/>
          </a:prstGeom>
          <a:noFill/>
        </p:spPr>
        <p:txBody>
          <a:bodyPr wrap="square" rtlCol="0">
            <a:spAutoFit/>
          </a:bodyPr>
          <a:lstStyle/>
          <a:p>
            <a:r>
              <a:rPr lang="en-US" dirty="0"/>
              <a:t>Computer Control:</a:t>
            </a:r>
          </a:p>
          <a:p>
            <a:pPr marL="285750" indent="-285750">
              <a:buFont typeface="Arial" panose="020B0604020202020204" pitchFamily="34" charset="0"/>
              <a:buChar char="•"/>
            </a:pPr>
            <a:r>
              <a:rPr lang="en-US" dirty="0"/>
              <a:t>The computer has ability to fire the coil anytime it wants</a:t>
            </a:r>
          </a:p>
          <a:p>
            <a:pPr marL="285750" indent="-285750">
              <a:buFont typeface="Arial" panose="020B0604020202020204" pitchFamily="34" charset="0"/>
              <a:buChar char="•"/>
            </a:pPr>
            <a:r>
              <a:rPr lang="en-US" dirty="0"/>
              <a:t>The computer reads switch inputs and decides when the coil should be fired.  </a:t>
            </a:r>
          </a:p>
          <a:p>
            <a:pPr marL="285750" indent="-285750">
              <a:buFont typeface="Arial" panose="020B0604020202020204" pitchFamily="34" charset="0"/>
              <a:buChar char="•"/>
            </a:pPr>
            <a:r>
              <a:rPr lang="en-US" dirty="0"/>
              <a:t>Using PWM, the computer can change the strength of the coil magnet, and limit current.</a:t>
            </a:r>
          </a:p>
          <a:p>
            <a:pPr marL="285750" indent="-285750">
              <a:buFont typeface="Arial" panose="020B0604020202020204" pitchFamily="34" charset="0"/>
              <a:buChar char="•"/>
            </a:pPr>
            <a:r>
              <a:rPr lang="en-US" dirty="0"/>
              <a:t>The sensing switches can be driven with very low current and voltage, so they can be much smaller.</a:t>
            </a:r>
          </a:p>
          <a:p>
            <a:pPr marL="285750" indent="-285750">
              <a:buFont typeface="Arial" panose="020B0604020202020204" pitchFamily="34" charset="0"/>
              <a:buChar char="•"/>
            </a:pPr>
            <a:r>
              <a:rPr lang="en-US" dirty="0"/>
              <a:t>Scoring is easy, just becomes a software issue</a:t>
            </a:r>
          </a:p>
          <a:p>
            <a:pPr marL="285750" indent="-285750">
              <a:buFont typeface="Arial" panose="020B0604020202020204" pitchFamily="34" charset="0"/>
              <a:buChar char="•"/>
            </a:pPr>
            <a:r>
              <a:rPr lang="en-US" dirty="0"/>
              <a:t>Downsides:</a:t>
            </a:r>
          </a:p>
          <a:p>
            <a:pPr marL="742950" lvl="1" indent="-285750">
              <a:buFont typeface="Arial" panose="020B0604020202020204" pitchFamily="34" charset="0"/>
              <a:buChar char="•"/>
            </a:pPr>
            <a:r>
              <a:rPr lang="en-US" dirty="0"/>
              <a:t>The computer must respond fast enough so that any delay in coil activation does not change gameplay.  (Flippers, Kickers, Bumpers, etc)</a:t>
            </a:r>
          </a:p>
          <a:p>
            <a:pPr marL="742950" lvl="1" indent="-285750">
              <a:buFont typeface="Arial" panose="020B0604020202020204" pitchFamily="34" charset="0"/>
              <a:buChar char="•"/>
            </a:pPr>
            <a:r>
              <a:rPr lang="en-US" dirty="0"/>
              <a:t>A special computer-controlled switch is needed for each coil.  (We use MOSFET switches)</a:t>
            </a:r>
          </a:p>
          <a:p>
            <a:endParaRPr lang="en-US" dirty="0"/>
          </a:p>
          <a:p>
            <a:endParaRPr lang="en-US" dirty="0"/>
          </a:p>
        </p:txBody>
      </p:sp>
    </p:spTree>
    <p:extLst>
      <p:ext uri="{BB962C8B-B14F-4D97-AF65-F5344CB8AC3E}">
        <p14:creationId xmlns:p14="http://schemas.microsoft.com/office/powerpoint/2010/main" val="1832984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7CDFD-2545-7A16-1519-7DA8D30A47F6}"/>
              </a:ext>
            </a:extLst>
          </p:cNvPr>
          <p:cNvSpPr>
            <a:spLocks noGrp="1"/>
          </p:cNvSpPr>
          <p:nvPr>
            <p:ph type="title"/>
          </p:nvPr>
        </p:nvSpPr>
        <p:spPr/>
        <p:txBody>
          <a:bodyPr/>
          <a:lstStyle/>
          <a:p>
            <a:r>
              <a:rPr lang="en-US" dirty="0"/>
              <a:t>Typical Coil Wiring</a:t>
            </a:r>
          </a:p>
        </p:txBody>
      </p:sp>
      <p:pic>
        <p:nvPicPr>
          <p:cNvPr id="4" name="Picture 3">
            <a:extLst>
              <a:ext uri="{FF2B5EF4-FFF2-40B4-BE49-F238E27FC236}">
                <a16:creationId xmlns:a16="http://schemas.microsoft.com/office/drawing/2014/main" id="{BFF329CB-FA94-7DED-F32A-09F329DD23D4}"/>
              </a:ext>
            </a:extLst>
          </p:cNvPr>
          <p:cNvPicPr>
            <a:picLocks noChangeAspect="1"/>
          </p:cNvPicPr>
          <p:nvPr/>
        </p:nvPicPr>
        <p:blipFill>
          <a:blip r:embed="rId2"/>
          <a:stretch>
            <a:fillRect/>
          </a:stretch>
        </p:blipFill>
        <p:spPr>
          <a:xfrm rot="19355567">
            <a:off x="7499629" y="3939241"/>
            <a:ext cx="2203031" cy="2659255"/>
          </a:xfrm>
          <a:prstGeom prst="rect">
            <a:avLst/>
          </a:prstGeom>
        </p:spPr>
      </p:pic>
      <p:pic>
        <p:nvPicPr>
          <p:cNvPr id="6" name="Picture 5">
            <a:extLst>
              <a:ext uri="{FF2B5EF4-FFF2-40B4-BE49-F238E27FC236}">
                <a16:creationId xmlns:a16="http://schemas.microsoft.com/office/drawing/2014/main" id="{0F6AC94E-29B8-DC5D-7585-5BCA27E3FEBC}"/>
              </a:ext>
            </a:extLst>
          </p:cNvPr>
          <p:cNvPicPr>
            <a:picLocks noChangeAspect="1"/>
          </p:cNvPicPr>
          <p:nvPr/>
        </p:nvPicPr>
        <p:blipFill>
          <a:blip r:embed="rId3"/>
          <a:stretch>
            <a:fillRect/>
          </a:stretch>
        </p:blipFill>
        <p:spPr>
          <a:xfrm>
            <a:off x="1923997" y="1940199"/>
            <a:ext cx="1947117" cy="1424440"/>
          </a:xfrm>
          <a:prstGeom prst="rect">
            <a:avLst/>
          </a:prstGeom>
        </p:spPr>
      </p:pic>
      <p:pic>
        <p:nvPicPr>
          <p:cNvPr id="8" name="Picture 7">
            <a:extLst>
              <a:ext uri="{FF2B5EF4-FFF2-40B4-BE49-F238E27FC236}">
                <a16:creationId xmlns:a16="http://schemas.microsoft.com/office/drawing/2014/main" id="{5CB19E17-179C-3E3F-1A9B-AB4AF65E9C52}"/>
              </a:ext>
            </a:extLst>
          </p:cNvPr>
          <p:cNvPicPr>
            <a:picLocks noChangeAspect="1"/>
          </p:cNvPicPr>
          <p:nvPr/>
        </p:nvPicPr>
        <p:blipFill>
          <a:blip r:embed="rId4"/>
          <a:stretch>
            <a:fillRect/>
          </a:stretch>
        </p:blipFill>
        <p:spPr>
          <a:xfrm>
            <a:off x="1182043" y="4328960"/>
            <a:ext cx="2169210" cy="1214758"/>
          </a:xfrm>
          <a:prstGeom prst="rect">
            <a:avLst/>
          </a:prstGeom>
        </p:spPr>
      </p:pic>
      <p:pic>
        <p:nvPicPr>
          <p:cNvPr id="9" name="Picture 8">
            <a:extLst>
              <a:ext uri="{FF2B5EF4-FFF2-40B4-BE49-F238E27FC236}">
                <a16:creationId xmlns:a16="http://schemas.microsoft.com/office/drawing/2014/main" id="{91F39D01-9ACA-A239-F2C4-9FB1635AF57A}"/>
              </a:ext>
            </a:extLst>
          </p:cNvPr>
          <p:cNvPicPr>
            <a:picLocks noChangeAspect="1"/>
          </p:cNvPicPr>
          <p:nvPr/>
        </p:nvPicPr>
        <p:blipFill>
          <a:blip r:embed="rId5"/>
          <a:stretch>
            <a:fillRect/>
          </a:stretch>
        </p:blipFill>
        <p:spPr>
          <a:xfrm rot="16200000">
            <a:off x="4832393" y="4109793"/>
            <a:ext cx="1328852" cy="633281"/>
          </a:xfrm>
          <a:prstGeom prst="rect">
            <a:avLst/>
          </a:prstGeom>
        </p:spPr>
      </p:pic>
      <p:pic>
        <p:nvPicPr>
          <p:cNvPr id="10" name="Picture 9">
            <a:extLst>
              <a:ext uri="{FF2B5EF4-FFF2-40B4-BE49-F238E27FC236}">
                <a16:creationId xmlns:a16="http://schemas.microsoft.com/office/drawing/2014/main" id="{1D1C0FDA-EC5B-1766-89C0-053DA46124C1}"/>
              </a:ext>
            </a:extLst>
          </p:cNvPr>
          <p:cNvPicPr>
            <a:picLocks noChangeAspect="1"/>
          </p:cNvPicPr>
          <p:nvPr/>
        </p:nvPicPr>
        <p:blipFill>
          <a:blip r:embed="rId6"/>
          <a:stretch>
            <a:fillRect/>
          </a:stretch>
        </p:blipFill>
        <p:spPr>
          <a:xfrm>
            <a:off x="6096000" y="1534734"/>
            <a:ext cx="2730784" cy="1257027"/>
          </a:xfrm>
          <a:prstGeom prst="rect">
            <a:avLst/>
          </a:prstGeom>
        </p:spPr>
      </p:pic>
      <p:cxnSp>
        <p:nvCxnSpPr>
          <p:cNvPr id="12" name="Straight Connector 11">
            <a:extLst>
              <a:ext uri="{FF2B5EF4-FFF2-40B4-BE49-F238E27FC236}">
                <a16:creationId xmlns:a16="http://schemas.microsoft.com/office/drawing/2014/main" id="{CD1B9F03-98CA-3FBB-A4FF-E19F300A91EF}"/>
              </a:ext>
            </a:extLst>
          </p:cNvPr>
          <p:cNvCxnSpPr>
            <a:cxnSpLocks/>
          </p:cNvCxnSpPr>
          <p:nvPr/>
        </p:nvCxnSpPr>
        <p:spPr>
          <a:xfrm>
            <a:off x="2808182" y="4850497"/>
            <a:ext cx="2511119" cy="5105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7F88255-7962-B65D-82F7-5B19AB515D7C}"/>
              </a:ext>
            </a:extLst>
          </p:cNvPr>
          <p:cNvCxnSpPr>
            <a:cxnSpLocks/>
          </p:cNvCxnSpPr>
          <p:nvPr/>
        </p:nvCxnSpPr>
        <p:spPr>
          <a:xfrm flipV="1">
            <a:off x="5623571" y="4426433"/>
            <a:ext cx="2937566" cy="50990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9E01D4-091A-5812-5241-B0F85F0F07E1}"/>
              </a:ext>
            </a:extLst>
          </p:cNvPr>
          <p:cNvCxnSpPr>
            <a:cxnSpLocks/>
          </p:cNvCxnSpPr>
          <p:nvPr/>
        </p:nvCxnSpPr>
        <p:spPr>
          <a:xfrm flipV="1">
            <a:off x="2796933" y="4723863"/>
            <a:ext cx="2458028" cy="4937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12F65F-68F2-8C45-A6D0-7B0CC62103C3}"/>
              </a:ext>
            </a:extLst>
          </p:cNvPr>
          <p:cNvCxnSpPr>
            <a:cxnSpLocks/>
          </p:cNvCxnSpPr>
          <p:nvPr/>
        </p:nvCxnSpPr>
        <p:spPr>
          <a:xfrm flipV="1">
            <a:off x="5698354" y="3961370"/>
            <a:ext cx="3082025" cy="76939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E9DA7C4-361F-AE2D-93EB-FC3C95AC7D5C}"/>
              </a:ext>
            </a:extLst>
          </p:cNvPr>
          <p:cNvCxnSpPr>
            <a:cxnSpLocks/>
          </p:cNvCxnSpPr>
          <p:nvPr/>
        </p:nvCxnSpPr>
        <p:spPr>
          <a:xfrm flipV="1">
            <a:off x="3697965" y="2985137"/>
            <a:ext cx="708267" cy="63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14CC41B-6D75-1AFF-B12A-737D937230FC}"/>
              </a:ext>
            </a:extLst>
          </p:cNvPr>
          <p:cNvCxnSpPr>
            <a:cxnSpLocks/>
          </p:cNvCxnSpPr>
          <p:nvPr/>
        </p:nvCxnSpPr>
        <p:spPr>
          <a:xfrm flipV="1">
            <a:off x="4406232" y="2970013"/>
            <a:ext cx="0" cy="8158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id="{6BFAC3A8-841D-376B-9C60-AAD7B1B389D5}"/>
              </a:ext>
            </a:extLst>
          </p:cNvPr>
          <p:cNvSpPr/>
          <p:nvPr/>
        </p:nvSpPr>
        <p:spPr>
          <a:xfrm rot="10800000">
            <a:off x="4262565" y="3773471"/>
            <a:ext cx="287333" cy="174026"/>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D91885B5-D55D-74D4-2B45-B96A4B035F32}"/>
              </a:ext>
            </a:extLst>
          </p:cNvPr>
          <p:cNvCxnSpPr>
            <a:cxnSpLocks/>
          </p:cNvCxnSpPr>
          <p:nvPr/>
        </p:nvCxnSpPr>
        <p:spPr>
          <a:xfrm flipV="1">
            <a:off x="8371306" y="2613155"/>
            <a:ext cx="0" cy="4990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Isosceles Triangle 27">
            <a:extLst>
              <a:ext uri="{FF2B5EF4-FFF2-40B4-BE49-F238E27FC236}">
                <a16:creationId xmlns:a16="http://schemas.microsoft.com/office/drawing/2014/main" id="{8B962A0A-AC93-2130-8FEE-8EF1CF28A4B9}"/>
              </a:ext>
            </a:extLst>
          </p:cNvPr>
          <p:cNvSpPr/>
          <p:nvPr/>
        </p:nvSpPr>
        <p:spPr>
          <a:xfrm rot="10800000">
            <a:off x="8227639" y="3122568"/>
            <a:ext cx="287333" cy="174026"/>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198E7CF4-B4C8-E308-9427-4930E4A98562}"/>
              </a:ext>
            </a:extLst>
          </p:cNvPr>
          <p:cNvCxnSpPr>
            <a:cxnSpLocks/>
          </p:cNvCxnSpPr>
          <p:nvPr/>
        </p:nvCxnSpPr>
        <p:spPr>
          <a:xfrm flipV="1">
            <a:off x="3786178" y="2892753"/>
            <a:ext cx="1577233" cy="2929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F0A3928-341A-21D4-337F-79AAD75EFA32}"/>
              </a:ext>
            </a:extLst>
          </p:cNvPr>
          <p:cNvCxnSpPr>
            <a:cxnSpLocks/>
          </p:cNvCxnSpPr>
          <p:nvPr/>
        </p:nvCxnSpPr>
        <p:spPr>
          <a:xfrm flipV="1">
            <a:off x="5363411" y="1449137"/>
            <a:ext cx="783009" cy="1443616"/>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915CC2-2FEB-3A7B-9035-5A5932AC0785}"/>
              </a:ext>
            </a:extLst>
          </p:cNvPr>
          <p:cNvCxnSpPr>
            <a:cxnSpLocks/>
          </p:cNvCxnSpPr>
          <p:nvPr/>
        </p:nvCxnSpPr>
        <p:spPr>
          <a:xfrm>
            <a:off x="6146420" y="1454274"/>
            <a:ext cx="313201"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2E6DFFC-3723-1999-FD61-931C9B552D12}"/>
              </a:ext>
            </a:extLst>
          </p:cNvPr>
          <p:cNvCxnSpPr>
            <a:cxnSpLocks/>
          </p:cNvCxnSpPr>
          <p:nvPr/>
        </p:nvCxnSpPr>
        <p:spPr>
          <a:xfrm>
            <a:off x="6459621" y="1449137"/>
            <a:ext cx="42779" cy="310147"/>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7BE607B-59EA-45C4-3A21-72C2EF765C24}"/>
              </a:ext>
            </a:extLst>
          </p:cNvPr>
          <p:cNvCxnSpPr>
            <a:cxnSpLocks/>
          </p:cNvCxnSpPr>
          <p:nvPr/>
        </p:nvCxnSpPr>
        <p:spPr>
          <a:xfrm flipH="1">
            <a:off x="5569760" y="2636687"/>
            <a:ext cx="932640" cy="130246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7B5908D-7515-D774-A431-C9C2A4967459}"/>
              </a:ext>
            </a:extLst>
          </p:cNvPr>
          <p:cNvCxnSpPr>
            <a:cxnSpLocks/>
          </p:cNvCxnSpPr>
          <p:nvPr/>
        </p:nvCxnSpPr>
        <p:spPr>
          <a:xfrm flipH="1">
            <a:off x="4406231" y="3429000"/>
            <a:ext cx="10106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7856C49-88DB-E316-9D3E-8E41394A8E56}"/>
              </a:ext>
            </a:extLst>
          </p:cNvPr>
          <p:cNvCxnSpPr>
            <a:cxnSpLocks/>
          </p:cNvCxnSpPr>
          <p:nvPr/>
        </p:nvCxnSpPr>
        <p:spPr>
          <a:xfrm flipV="1">
            <a:off x="5416884" y="3423025"/>
            <a:ext cx="0" cy="5161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7A49543-2B5F-3839-F09D-F3C5B07C8036}"/>
              </a:ext>
            </a:extLst>
          </p:cNvPr>
          <p:cNvSpPr txBox="1"/>
          <p:nvPr/>
        </p:nvSpPr>
        <p:spPr>
          <a:xfrm rot="17975034">
            <a:off x="5143279" y="1959524"/>
            <a:ext cx="960584" cy="276999"/>
          </a:xfrm>
          <a:prstGeom prst="rect">
            <a:avLst/>
          </a:prstGeom>
          <a:noFill/>
        </p:spPr>
        <p:txBody>
          <a:bodyPr wrap="none" rtlCol="0">
            <a:spAutoFit/>
          </a:bodyPr>
          <a:lstStyle/>
          <a:p>
            <a:r>
              <a:rPr lang="en-US" sz="1200" dirty="0"/>
              <a:t>Switch Input</a:t>
            </a:r>
          </a:p>
        </p:txBody>
      </p:sp>
      <p:sp>
        <p:nvSpPr>
          <p:cNvPr id="51" name="TextBox 50">
            <a:extLst>
              <a:ext uri="{FF2B5EF4-FFF2-40B4-BE49-F238E27FC236}">
                <a16:creationId xmlns:a16="http://schemas.microsoft.com/office/drawing/2014/main" id="{64EF3B80-FBA5-11BC-D2DD-7FD0ABE80850}"/>
              </a:ext>
            </a:extLst>
          </p:cNvPr>
          <p:cNvSpPr txBox="1"/>
          <p:nvPr/>
        </p:nvSpPr>
        <p:spPr>
          <a:xfrm rot="18294882">
            <a:off x="5382504" y="3081789"/>
            <a:ext cx="1126527" cy="276999"/>
          </a:xfrm>
          <a:prstGeom prst="rect">
            <a:avLst/>
          </a:prstGeom>
          <a:noFill/>
        </p:spPr>
        <p:txBody>
          <a:bodyPr wrap="none" rtlCol="0">
            <a:spAutoFit/>
          </a:bodyPr>
          <a:lstStyle/>
          <a:p>
            <a:r>
              <a:rPr lang="en-US" sz="1200" dirty="0"/>
              <a:t>Control Output</a:t>
            </a:r>
          </a:p>
        </p:txBody>
      </p:sp>
      <p:sp>
        <p:nvSpPr>
          <p:cNvPr id="52" name="TextBox 51">
            <a:extLst>
              <a:ext uri="{FF2B5EF4-FFF2-40B4-BE49-F238E27FC236}">
                <a16:creationId xmlns:a16="http://schemas.microsoft.com/office/drawing/2014/main" id="{EDBE1717-4BB5-F598-8FC5-2CD8C89661E8}"/>
              </a:ext>
            </a:extLst>
          </p:cNvPr>
          <p:cNvSpPr txBox="1"/>
          <p:nvPr/>
        </p:nvSpPr>
        <p:spPr>
          <a:xfrm>
            <a:off x="8051003" y="3256824"/>
            <a:ext cx="1020267" cy="276999"/>
          </a:xfrm>
          <a:prstGeom prst="rect">
            <a:avLst/>
          </a:prstGeom>
          <a:noFill/>
        </p:spPr>
        <p:txBody>
          <a:bodyPr wrap="square" rtlCol="0">
            <a:spAutoFit/>
          </a:bodyPr>
          <a:lstStyle/>
          <a:p>
            <a:r>
              <a:rPr lang="en-US" sz="1200" dirty="0"/>
              <a:t>Ground</a:t>
            </a:r>
          </a:p>
        </p:txBody>
      </p:sp>
      <p:sp>
        <p:nvSpPr>
          <p:cNvPr id="53" name="TextBox 52">
            <a:extLst>
              <a:ext uri="{FF2B5EF4-FFF2-40B4-BE49-F238E27FC236}">
                <a16:creationId xmlns:a16="http://schemas.microsoft.com/office/drawing/2014/main" id="{1579BDE0-ABDE-177A-081C-B12641BA67DE}"/>
              </a:ext>
            </a:extLst>
          </p:cNvPr>
          <p:cNvSpPr txBox="1"/>
          <p:nvPr/>
        </p:nvSpPr>
        <p:spPr>
          <a:xfrm>
            <a:off x="4101778" y="3908642"/>
            <a:ext cx="1020267" cy="276999"/>
          </a:xfrm>
          <a:prstGeom prst="rect">
            <a:avLst/>
          </a:prstGeom>
          <a:noFill/>
        </p:spPr>
        <p:txBody>
          <a:bodyPr wrap="square" rtlCol="0">
            <a:spAutoFit/>
          </a:bodyPr>
          <a:lstStyle/>
          <a:p>
            <a:r>
              <a:rPr lang="en-US" sz="1200" dirty="0"/>
              <a:t>Ground</a:t>
            </a:r>
          </a:p>
        </p:txBody>
      </p:sp>
      <p:sp>
        <p:nvSpPr>
          <p:cNvPr id="54" name="TextBox 53">
            <a:extLst>
              <a:ext uri="{FF2B5EF4-FFF2-40B4-BE49-F238E27FC236}">
                <a16:creationId xmlns:a16="http://schemas.microsoft.com/office/drawing/2014/main" id="{2D9C01C2-A380-9B61-A7A8-20FC69693906}"/>
              </a:ext>
            </a:extLst>
          </p:cNvPr>
          <p:cNvSpPr txBox="1"/>
          <p:nvPr/>
        </p:nvSpPr>
        <p:spPr>
          <a:xfrm>
            <a:off x="1213241" y="5405218"/>
            <a:ext cx="1594941" cy="461665"/>
          </a:xfrm>
          <a:prstGeom prst="rect">
            <a:avLst/>
          </a:prstGeom>
          <a:noFill/>
        </p:spPr>
        <p:txBody>
          <a:bodyPr wrap="square" rtlCol="0">
            <a:spAutoFit/>
          </a:bodyPr>
          <a:lstStyle/>
          <a:p>
            <a:r>
              <a:rPr lang="en-US" sz="1200" dirty="0"/>
              <a:t>High Voltage Power Supply, 12-48 volts</a:t>
            </a:r>
          </a:p>
        </p:txBody>
      </p:sp>
      <p:sp>
        <p:nvSpPr>
          <p:cNvPr id="55" name="TextBox 54">
            <a:extLst>
              <a:ext uri="{FF2B5EF4-FFF2-40B4-BE49-F238E27FC236}">
                <a16:creationId xmlns:a16="http://schemas.microsoft.com/office/drawing/2014/main" id="{F8D55E48-9C3E-0211-088D-6BD7AFB849DD}"/>
              </a:ext>
            </a:extLst>
          </p:cNvPr>
          <p:cNvSpPr txBox="1"/>
          <p:nvPr/>
        </p:nvSpPr>
        <p:spPr>
          <a:xfrm>
            <a:off x="8999131" y="3615981"/>
            <a:ext cx="1594941" cy="646331"/>
          </a:xfrm>
          <a:prstGeom prst="rect">
            <a:avLst/>
          </a:prstGeom>
          <a:noFill/>
        </p:spPr>
        <p:txBody>
          <a:bodyPr wrap="square" rtlCol="0">
            <a:spAutoFit/>
          </a:bodyPr>
          <a:lstStyle/>
          <a:p>
            <a:r>
              <a:rPr lang="en-US" sz="1200" dirty="0"/>
              <a:t>Solenoid Coil (which creates a strong magnetic force)</a:t>
            </a:r>
          </a:p>
        </p:txBody>
      </p:sp>
      <p:sp>
        <p:nvSpPr>
          <p:cNvPr id="56" name="TextBox 55">
            <a:extLst>
              <a:ext uri="{FF2B5EF4-FFF2-40B4-BE49-F238E27FC236}">
                <a16:creationId xmlns:a16="http://schemas.microsoft.com/office/drawing/2014/main" id="{1E710418-24B6-8B27-5879-049AA12F92CE}"/>
              </a:ext>
            </a:extLst>
          </p:cNvPr>
          <p:cNvSpPr txBox="1"/>
          <p:nvPr/>
        </p:nvSpPr>
        <p:spPr>
          <a:xfrm>
            <a:off x="2954957" y="2256014"/>
            <a:ext cx="1594941" cy="276999"/>
          </a:xfrm>
          <a:prstGeom prst="rect">
            <a:avLst/>
          </a:prstGeom>
          <a:noFill/>
        </p:spPr>
        <p:txBody>
          <a:bodyPr wrap="square" rtlCol="0">
            <a:spAutoFit/>
          </a:bodyPr>
          <a:lstStyle/>
          <a:p>
            <a:r>
              <a:rPr lang="en-US" sz="1200" dirty="0"/>
              <a:t>Sensor Switch</a:t>
            </a:r>
          </a:p>
        </p:txBody>
      </p:sp>
      <p:sp>
        <p:nvSpPr>
          <p:cNvPr id="57" name="TextBox 56">
            <a:extLst>
              <a:ext uri="{FF2B5EF4-FFF2-40B4-BE49-F238E27FC236}">
                <a16:creationId xmlns:a16="http://schemas.microsoft.com/office/drawing/2014/main" id="{043A8204-C75C-D024-88C4-2C2A3F63EA45}"/>
              </a:ext>
            </a:extLst>
          </p:cNvPr>
          <p:cNvSpPr txBox="1"/>
          <p:nvPr/>
        </p:nvSpPr>
        <p:spPr>
          <a:xfrm>
            <a:off x="6772822" y="1251246"/>
            <a:ext cx="2881081" cy="461665"/>
          </a:xfrm>
          <a:prstGeom prst="rect">
            <a:avLst/>
          </a:prstGeom>
          <a:noFill/>
        </p:spPr>
        <p:txBody>
          <a:bodyPr wrap="square" rtlCol="0">
            <a:spAutoFit/>
          </a:bodyPr>
          <a:lstStyle/>
          <a:p>
            <a:r>
              <a:rPr lang="en-US" sz="1200" dirty="0"/>
              <a:t>Computer – Could be a Arduino Nano (as shown) or Raspberry Pi, or ?</a:t>
            </a:r>
          </a:p>
        </p:txBody>
      </p:sp>
      <p:sp>
        <p:nvSpPr>
          <p:cNvPr id="58" name="TextBox 57">
            <a:extLst>
              <a:ext uri="{FF2B5EF4-FFF2-40B4-BE49-F238E27FC236}">
                <a16:creationId xmlns:a16="http://schemas.microsoft.com/office/drawing/2014/main" id="{758C99B3-B409-ABCA-7A2D-9A44308F95CB}"/>
              </a:ext>
            </a:extLst>
          </p:cNvPr>
          <p:cNvSpPr txBox="1"/>
          <p:nvPr/>
        </p:nvSpPr>
        <p:spPr>
          <a:xfrm>
            <a:off x="4531303" y="5121250"/>
            <a:ext cx="2076914" cy="1015663"/>
          </a:xfrm>
          <a:prstGeom prst="rect">
            <a:avLst/>
          </a:prstGeom>
          <a:noFill/>
        </p:spPr>
        <p:txBody>
          <a:bodyPr wrap="square" rtlCol="0">
            <a:spAutoFit/>
          </a:bodyPr>
          <a:lstStyle/>
          <a:p>
            <a:r>
              <a:rPr lang="en-US" sz="1200" dirty="0"/>
              <a:t>MOSFET Switch.  The device shown is rated up to 36 volts and 10 Amps.  For higher voltage a custom circuit needs to be built.</a:t>
            </a:r>
          </a:p>
        </p:txBody>
      </p:sp>
      <p:sp>
        <p:nvSpPr>
          <p:cNvPr id="59" name="Rectangle 58">
            <a:extLst>
              <a:ext uri="{FF2B5EF4-FFF2-40B4-BE49-F238E27FC236}">
                <a16:creationId xmlns:a16="http://schemas.microsoft.com/office/drawing/2014/main" id="{E32ABC5F-E34B-C61B-2E8A-E65ECF657DF7}"/>
              </a:ext>
            </a:extLst>
          </p:cNvPr>
          <p:cNvSpPr/>
          <p:nvPr/>
        </p:nvSpPr>
        <p:spPr>
          <a:xfrm rot="17899262">
            <a:off x="8322737" y="4199438"/>
            <a:ext cx="287185" cy="61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F2A6FBB-6093-24B6-945F-1A689E157F76}"/>
              </a:ext>
            </a:extLst>
          </p:cNvPr>
          <p:cNvCxnSpPr>
            <a:cxnSpLocks/>
          </p:cNvCxnSpPr>
          <p:nvPr/>
        </p:nvCxnSpPr>
        <p:spPr>
          <a:xfrm>
            <a:off x="8352589" y="4235116"/>
            <a:ext cx="162383" cy="93844"/>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B4DD3B4-704A-7511-6E8E-E64FBFB4B4D7}"/>
              </a:ext>
            </a:extLst>
          </p:cNvPr>
          <p:cNvCxnSpPr>
            <a:cxnSpLocks/>
            <a:endCxn id="59" idx="3"/>
          </p:cNvCxnSpPr>
          <p:nvPr/>
        </p:nvCxnSpPr>
        <p:spPr>
          <a:xfrm flipH="1">
            <a:off x="8534451" y="3947498"/>
            <a:ext cx="245928" cy="1560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19B6A5C-6514-2288-CE5B-24CF46DB8927}"/>
              </a:ext>
            </a:extLst>
          </p:cNvPr>
          <p:cNvCxnSpPr>
            <a:cxnSpLocks/>
            <a:endCxn id="59" idx="1"/>
          </p:cNvCxnSpPr>
          <p:nvPr/>
        </p:nvCxnSpPr>
        <p:spPr>
          <a:xfrm flipH="1" flipV="1">
            <a:off x="8398208" y="4356403"/>
            <a:ext cx="136243" cy="700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34DF1E2-32CB-29FE-6966-C426D6084D1F}"/>
              </a:ext>
            </a:extLst>
          </p:cNvPr>
          <p:cNvCxnSpPr>
            <a:cxnSpLocks/>
          </p:cNvCxnSpPr>
          <p:nvPr/>
        </p:nvCxnSpPr>
        <p:spPr>
          <a:xfrm flipH="1" flipV="1">
            <a:off x="8561137" y="4235116"/>
            <a:ext cx="1722700" cy="593117"/>
          </a:xfrm>
          <a:prstGeom prst="straightConnector1">
            <a:avLst/>
          </a:prstGeom>
          <a:ln w="15875">
            <a:tailEnd type="triangle" w="lg" len="lg"/>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A4B9A4B-0175-B769-739A-AF0F6CB227EC}"/>
              </a:ext>
            </a:extLst>
          </p:cNvPr>
          <p:cNvSpPr txBox="1"/>
          <p:nvPr/>
        </p:nvSpPr>
        <p:spPr>
          <a:xfrm>
            <a:off x="10283837" y="4681386"/>
            <a:ext cx="1594941" cy="1015663"/>
          </a:xfrm>
          <a:prstGeom prst="rect">
            <a:avLst/>
          </a:prstGeom>
          <a:noFill/>
        </p:spPr>
        <p:txBody>
          <a:bodyPr wrap="square" rtlCol="0">
            <a:spAutoFit/>
          </a:bodyPr>
          <a:lstStyle/>
          <a:p>
            <a:r>
              <a:rPr lang="en-US" sz="1200" dirty="0"/>
              <a:t>“Flyback” Diode, to protect the MOSFET switch when the current is turned off after being on.  </a:t>
            </a:r>
          </a:p>
        </p:txBody>
      </p:sp>
    </p:spTree>
    <p:extLst>
      <p:ext uri="{BB962C8B-B14F-4D97-AF65-F5344CB8AC3E}">
        <p14:creationId xmlns:p14="http://schemas.microsoft.com/office/powerpoint/2010/main" val="2536738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4900E-312F-6F3C-A132-3145B049D7BC}"/>
              </a:ext>
            </a:extLst>
          </p:cNvPr>
          <p:cNvSpPr>
            <a:spLocks noGrp="1"/>
          </p:cNvSpPr>
          <p:nvPr>
            <p:ph type="title"/>
          </p:nvPr>
        </p:nvSpPr>
        <p:spPr/>
        <p:txBody>
          <a:bodyPr/>
          <a:lstStyle/>
          <a:p>
            <a:r>
              <a:rPr lang="en-US" dirty="0"/>
              <a:t>MOSFET for Coil Switch: FQP30N06L</a:t>
            </a:r>
          </a:p>
        </p:txBody>
      </p:sp>
      <p:pic>
        <p:nvPicPr>
          <p:cNvPr id="4" name="Picture 3">
            <a:extLst>
              <a:ext uri="{FF2B5EF4-FFF2-40B4-BE49-F238E27FC236}">
                <a16:creationId xmlns:a16="http://schemas.microsoft.com/office/drawing/2014/main" id="{A28F06E4-1120-2AC3-B49C-BB5EC7968AC6}"/>
              </a:ext>
            </a:extLst>
          </p:cNvPr>
          <p:cNvPicPr>
            <a:picLocks noChangeAspect="1"/>
          </p:cNvPicPr>
          <p:nvPr/>
        </p:nvPicPr>
        <p:blipFill>
          <a:blip r:embed="rId2"/>
          <a:stretch>
            <a:fillRect/>
          </a:stretch>
        </p:blipFill>
        <p:spPr>
          <a:xfrm>
            <a:off x="3540927" y="1745251"/>
            <a:ext cx="4097023" cy="4978056"/>
          </a:xfrm>
          <a:prstGeom prst="rect">
            <a:avLst/>
          </a:prstGeom>
        </p:spPr>
      </p:pic>
      <p:pic>
        <p:nvPicPr>
          <p:cNvPr id="6" name="Picture 5">
            <a:extLst>
              <a:ext uri="{FF2B5EF4-FFF2-40B4-BE49-F238E27FC236}">
                <a16:creationId xmlns:a16="http://schemas.microsoft.com/office/drawing/2014/main" id="{A2D836BD-DE91-9E66-328E-2B92A22B4351}"/>
              </a:ext>
            </a:extLst>
          </p:cNvPr>
          <p:cNvPicPr>
            <a:picLocks noChangeAspect="1"/>
          </p:cNvPicPr>
          <p:nvPr/>
        </p:nvPicPr>
        <p:blipFill>
          <a:blip r:embed="rId3"/>
          <a:stretch>
            <a:fillRect/>
          </a:stretch>
        </p:blipFill>
        <p:spPr>
          <a:xfrm>
            <a:off x="7637950" y="1690688"/>
            <a:ext cx="3809859" cy="4989101"/>
          </a:xfrm>
          <a:prstGeom prst="rect">
            <a:avLst/>
          </a:prstGeom>
        </p:spPr>
      </p:pic>
      <p:sp>
        <p:nvSpPr>
          <p:cNvPr id="7" name="TextBox 6">
            <a:extLst>
              <a:ext uri="{FF2B5EF4-FFF2-40B4-BE49-F238E27FC236}">
                <a16:creationId xmlns:a16="http://schemas.microsoft.com/office/drawing/2014/main" id="{8BA3830F-CEBF-0076-8417-84AC5B20FF0F}"/>
              </a:ext>
            </a:extLst>
          </p:cNvPr>
          <p:cNvSpPr txBox="1"/>
          <p:nvPr/>
        </p:nvSpPr>
        <p:spPr>
          <a:xfrm>
            <a:off x="385255" y="2070164"/>
            <a:ext cx="3259995" cy="1477328"/>
          </a:xfrm>
          <a:prstGeom prst="rect">
            <a:avLst/>
          </a:prstGeom>
          <a:noFill/>
        </p:spPr>
        <p:txBody>
          <a:bodyPr wrap="none" rtlCol="0">
            <a:spAutoFit/>
          </a:bodyPr>
          <a:lstStyle/>
          <a:p>
            <a:r>
              <a:rPr lang="en-US" dirty="0"/>
              <a:t>Important Parameters:</a:t>
            </a:r>
          </a:p>
          <a:p>
            <a:pPr marL="285750" indent="-285750">
              <a:buFont typeface="Arial" panose="020B0604020202020204" pitchFamily="34" charset="0"/>
              <a:buChar char="•"/>
            </a:pPr>
            <a:r>
              <a:rPr lang="en-US" dirty="0"/>
              <a:t>60 Volts </a:t>
            </a:r>
          </a:p>
          <a:p>
            <a:pPr marL="285750" indent="-285750">
              <a:buFont typeface="Arial" panose="020B0604020202020204" pitchFamily="34" charset="0"/>
              <a:buChar char="•"/>
            </a:pPr>
            <a:r>
              <a:rPr lang="en-US" dirty="0"/>
              <a:t>32 Amps </a:t>
            </a:r>
          </a:p>
          <a:p>
            <a:pPr marL="285750" indent="-285750">
              <a:buFont typeface="Arial" panose="020B0604020202020204" pitchFamily="34" charset="0"/>
              <a:buChar char="•"/>
            </a:pPr>
            <a:r>
              <a:rPr lang="en-US" dirty="0"/>
              <a:t>.045 ohm On State Resistance</a:t>
            </a:r>
          </a:p>
          <a:p>
            <a:pPr marL="285750" indent="-285750">
              <a:buFont typeface="Arial" panose="020B0604020202020204" pitchFamily="34" charset="0"/>
              <a:buChar char="•"/>
            </a:pPr>
            <a:r>
              <a:rPr lang="en-US" dirty="0"/>
              <a:t>About $1.00 each</a:t>
            </a:r>
          </a:p>
        </p:txBody>
      </p:sp>
    </p:spTree>
    <p:extLst>
      <p:ext uri="{BB962C8B-B14F-4D97-AF65-F5344CB8AC3E}">
        <p14:creationId xmlns:p14="http://schemas.microsoft.com/office/powerpoint/2010/main" val="3171700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31675</TotalTime>
  <Words>3056</Words>
  <Application>Microsoft Office PowerPoint</Application>
  <PresentationFormat>Widescreen</PresentationFormat>
  <Paragraphs>722</Paragraphs>
  <Slides>56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Calibri Light</vt:lpstr>
      <vt:lpstr>Roboto</vt:lpstr>
      <vt:lpstr>Office Theme</vt:lpstr>
      <vt:lpstr>PINBALL MACHINE DEVELOPMENT NOTES</vt:lpstr>
      <vt:lpstr>AC Wiring</vt:lpstr>
      <vt:lpstr>110 Volt AC Line Items</vt:lpstr>
      <vt:lpstr>Questions to Resolve</vt:lpstr>
      <vt:lpstr>Controlling Magnets and Coils</vt:lpstr>
      <vt:lpstr>List of High Voltage Magnets and Coils </vt:lpstr>
      <vt:lpstr>Direct Control vs Computer Control</vt:lpstr>
      <vt:lpstr>Typical Coil Wiring</vt:lpstr>
      <vt:lpstr>MOSFET for Coil Switch: FQP30N06L</vt:lpstr>
      <vt:lpstr>Building a MOSFET Switch</vt:lpstr>
      <vt:lpstr>Experiments for Computer Control</vt:lpstr>
      <vt:lpstr>Control Questions</vt:lpstr>
      <vt:lpstr>Computerized Control Test</vt:lpstr>
      <vt:lpstr>Response Time Test</vt:lpstr>
      <vt:lpstr>Notes on Ardunio NANO @ 16 MHz</vt:lpstr>
      <vt:lpstr>Slot Switches</vt:lpstr>
      <vt:lpstr>Force Calculation</vt:lpstr>
      <vt:lpstr>Old Machines, How They Did It</vt:lpstr>
      <vt:lpstr>Possible Substitute Switches</vt:lpstr>
      <vt:lpstr>DigiKey Switches</vt:lpstr>
      <vt:lpstr>Micro Switch: TS0101F020V3</vt:lpstr>
      <vt:lpstr>Drawing Showing that TS Micro Switch can Work</vt:lpstr>
      <vt:lpstr>Micro-switch Mount for Slot Switches</vt:lpstr>
      <vt:lpstr>Score Board</vt:lpstr>
      <vt:lpstr>Requirements and Ideas</vt:lpstr>
      <vt:lpstr>Wires in Scoreboard Disconnect</vt:lpstr>
      <vt:lpstr>Block Diagram of Control Circuitry</vt:lpstr>
      <vt:lpstr>Control Signal Wiring to all Microprocessor Nodes</vt:lpstr>
      <vt:lpstr>Implementing a Robust Comm Bus</vt:lpstr>
      <vt:lpstr>Data on MAX485 chip</vt:lpstr>
      <vt:lpstr>Data on MAX485 chip</vt:lpstr>
      <vt:lpstr>MAX485 Module from Amazon</vt:lpstr>
      <vt:lpstr>A Communications Bus for the Pinball Machine</vt:lpstr>
      <vt:lpstr>Estimate of Nodes Needed</vt:lpstr>
      <vt:lpstr>Heart of Control System: Raspberry Pi</vt:lpstr>
      <vt:lpstr>Light Controller Unit -- Requirements </vt:lpstr>
      <vt:lpstr>Light Controller Unit (LCU)</vt:lpstr>
      <vt:lpstr>Arduino Nano Pinout</vt:lpstr>
      <vt:lpstr>Arduino Nano Pinout</vt:lpstr>
      <vt:lpstr>Feature Layout and Designations</vt:lpstr>
      <vt:lpstr>Feature Layout and Designations</vt:lpstr>
      <vt:lpstr>Game Play Sounds</vt:lpstr>
      <vt:lpstr>Nodes</vt:lpstr>
      <vt:lpstr>Node Pins VS Outputs  </vt:lpstr>
      <vt:lpstr>Node Pins VS Outputs  </vt:lpstr>
      <vt:lpstr>PowerPoint Presentation</vt:lpstr>
      <vt:lpstr>Animation and Score Board</vt:lpstr>
      <vt:lpstr>PowerPoint Presentation</vt:lpstr>
      <vt:lpstr>PowerPoint Presentation</vt:lpstr>
      <vt:lpstr>PowerPoint Presentation</vt:lpstr>
      <vt:lpstr>Ball Trough </vt:lpstr>
      <vt:lpstr>Ball Trough Mechanics</vt:lpstr>
      <vt:lpstr>Circuit for Ball Trough, PCB LAYOUT</vt:lpstr>
      <vt:lpstr>Circuit for Ball Trough, PCB LAYOUT   (With Airwires)</vt:lpstr>
      <vt:lpstr>Circuit for Ball Trough, V1</vt:lpstr>
      <vt:lpstr>Circuit for Ball Trough, V2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PINBALL MACHING WIRING</dc:title>
  <dc:creator>Dalbert Brandon</dc:creator>
  <cp:lastModifiedBy>Dalbert Brandon</cp:lastModifiedBy>
  <cp:revision>42</cp:revision>
  <cp:lastPrinted>2022-11-30T00:38:48Z</cp:lastPrinted>
  <dcterms:created xsi:type="dcterms:W3CDTF">2022-10-19T15:20:21Z</dcterms:created>
  <dcterms:modified xsi:type="dcterms:W3CDTF">2022-12-14T02:12:23Z</dcterms:modified>
</cp:coreProperties>
</file>